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0" r:id="rId4"/>
    <p:sldId id="263" r:id="rId5"/>
    <p:sldId id="262" r:id="rId6"/>
    <p:sldId id="264" r:id="rId7"/>
    <p:sldId id="269" r:id="rId8"/>
    <p:sldId id="258" r:id="rId9"/>
    <p:sldId id="271" r:id="rId10"/>
    <p:sldId id="266" r:id="rId11"/>
    <p:sldId id="267" r:id="rId12"/>
    <p:sldId id="257" r:id="rId13"/>
    <p:sldId id="265" r:id="rId14"/>
    <p:sldId id="268" r:id="rId15"/>
    <p:sldId id="260"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BB24B-C489-4295-A99F-50E774F8F0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2DBC7C-093E-4EC3-BDAD-E5E7EB38C2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BE81E8-8A9E-4AFA-BABF-1152C23EF367}"/>
              </a:ext>
            </a:extLst>
          </p:cNvPr>
          <p:cNvSpPr>
            <a:spLocks noGrp="1"/>
          </p:cNvSpPr>
          <p:nvPr>
            <p:ph type="dt" sz="half" idx="10"/>
          </p:nvPr>
        </p:nvSpPr>
        <p:spPr/>
        <p:txBody>
          <a:bodyPr/>
          <a:lstStyle/>
          <a:p>
            <a:fld id="{56F640E6-CEFC-49D8-90E0-BE8C0975D797}" type="datetimeFigureOut">
              <a:rPr lang="en-US" smtClean="0"/>
              <a:t>3/1/2019</a:t>
            </a:fld>
            <a:endParaRPr lang="en-US"/>
          </a:p>
        </p:txBody>
      </p:sp>
      <p:sp>
        <p:nvSpPr>
          <p:cNvPr id="5" name="Footer Placeholder 4">
            <a:extLst>
              <a:ext uri="{FF2B5EF4-FFF2-40B4-BE49-F238E27FC236}">
                <a16:creationId xmlns:a16="http://schemas.microsoft.com/office/drawing/2014/main" id="{59ACD3D4-78B8-4F69-9301-C0FA52CB28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EB4D46-FD2C-4E17-A05C-99C8B51D4619}"/>
              </a:ext>
            </a:extLst>
          </p:cNvPr>
          <p:cNvSpPr>
            <a:spLocks noGrp="1"/>
          </p:cNvSpPr>
          <p:nvPr>
            <p:ph type="sldNum" sz="quarter" idx="12"/>
          </p:nvPr>
        </p:nvSpPr>
        <p:spPr/>
        <p:txBody>
          <a:bodyPr/>
          <a:lstStyle/>
          <a:p>
            <a:fld id="{AA64185E-5F0F-414A-A9E1-096A1D74E9AB}" type="slidenum">
              <a:rPr lang="en-US" smtClean="0"/>
              <a:t>‹#›</a:t>
            </a:fld>
            <a:endParaRPr lang="en-US"/>
          </a:p>
        </p:txBody>
      </p:sp>
    </p:spTree>
    <p:extLst>
      <p:ext uri="{BB962C8B-B14F-4D97-AF65-F5344CB8AC3E}">
        <p14:creationId xmlns:p14="http://schemas.microsoft.com/office/powerpoint/2010/main" val="2205838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49EA0-3117-436C-8823-212259AE08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C0C11C-85F8-4947-AF08-F6C6D44D44C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C341BF-D323-40CA-A9B7-D846C91E54FF}"/>
              </a:ext>
            </a:extLst>
          </p:cNvPr>
          <p:cNvSpPr>
            <a:spLocks noGrp="1"/>
          </p:cNvSpPr>
          <p:nvPr>
            <p:ph type="dt" sz="half" idx="10"/>
          </p:nvPr>
        </p:nvSpPr>
        <p:spPr/>
        <p:txBody>
          <a:bodyPr/>
          <a:lstStyle/>
          <a:p>
            <a:fld id="{56F640E6-CEFC-49D8-90E0-BE8C0975D797}" type="datetimeFigureOut">
              <a:rPr lang="en-US" smtClean="0"/>
              <a:t>3/1/2019</a:t>
            </a:fld>
            <a:endParaRPr lang="en-US"/>
          </a:p>
        </p:txBody>
      </p:sp>
      <p:sp>
        <p:nvSpPr>
          <p:cNvPr id="5" name="Footer Placeholder 4">
            <a:extLst>
              <a:ext uri="{FF2B5EF4-FFF2-40B4-BE49-F238E27FC236}">
                <a16:creationId xmlns:a16="http://schemas.microsoft.com/office/drawing/2014/main" id="{BCDEA6B3-B984-4836-8304-7BCDA58F35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AC13D9-CF4C-4D4D-8783-089D6B11B123}"/>
              </a:ext>
            </a:extLst>
          </p:cNvPr>
          <p:cNvSpPr>
            <a:spLocks noGrp="1"/>
          </p:cNvSpPr>
          <p:nvPr>
            <p:ph type="sldNum" sz="quarter" idx="12"/>
          </p:nvPr>
        </p:nvSpPr>
        <p:spPr/>
        <p:txBody>
          <a:bodyPr/>
          <a:lstStyle/>
          <a:p>
            <a:fld id="{AA64185E-5F0F-414A-A9E1-096A1D74E9AB}" type="slidenum">
              <a:rPr lang="en-US" smtClean="0"/>
              <a:t>‹#›</a:t>
            </a:fld>
            <a:endParaRPr lang="en-US"/>
          </a:p>
        </p:txBody>
      </p:sp>
    </p:spTree>
    <p:extLst>
      <p:ext uri="{BB962C8B-B14F-4D97-AF65-F5344CB8AC3E}">
        <p14:creationId xmlns:p14="http://schemas.microsoft.com/office/powerpoint/2010/main" val="299001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904A2C-9430-436D-BE65-529AF7ACB5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A277BB-DAFF-4991-818E-BCAB933ED75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0F8AE8-D94F-4333-81EE-8509F7A29EA8}"/>
              </a:ext>
            </a:extLst>
          </p:cNvPr>
          <p:cNvSpPr>
            <a:spLocks noGrp="1"/>
          </p:cNvSpPr>
          <p:nvPr>
            <p:ph type="dt" sz="half" idx="10"/>
          </p:nvPr>
        </p:nvSpPr>
        <p:spPr/>
        <p:txBody>
          <a:bodyPr/>
          <a:lstStyle/>
          <a:p>
            <a:fld id="{56F640E6-CEFC-49D8-90E0-BE8C0975D797}" type="datetimeFigureOut">
              <a:rPr lang="en-US" smtClean="0"/>
              <a:t>3/1/2019</a:t>
            </a:fld>
            <a:endParaRPr lang="en-US"/>
          </a:p>
        </p:txBody>
      </p:sp>
      <p:sp>
        <p:nvSpPr>
          <p:cNvPr id="5" name="Footer Placeholder 4">
            <a:extLst>
              <a:ext uri="{FF2B5EF4-FFF2-40B4-BE49-F238E27FC236}">
                <a16:creationId xmlns:a16="http://schemas.microsoft.com/office/drawing/2014/main" id="{EE6D18D0-1547-4045-A668-106B296768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546AFD-0425-4E27-A877-5A49D3B50811}"/>
              </a:ext>
            </a:extLst>
          </p:cNvPr>
          <p:cNvSpPr>
            <a:spLocks noGrp="1"/>
          </p:cNvSpPr>
          <p:nvPr>
            <p:ph type="sldNum" sz="quarter" idx="12"/>
          </p:nvPr>
        </p:nvSpPr>
        <p:spPr/>
        <p:txBody>
          <a:bodyPr/>
          <a:lstStyle/>
          <a:p>
            <a:fld id="{AA64185E-5F0F-414A-A9E1-096A1D74E9AB}" type="slidenum">
              <a:rPr lang="en-US" smtClean="0"/>
              <a:t>‹#›</a:t>
            </a:fld>
            <a:endParaRPr lang="en-US"/>
          </a:p>
        </p:txBody>
      </p:sp>
    </p:spTree>
    <p:extLst>
      <p:ext uri="{BB962C8B-B14F-4D97-AF65-F5344CB8AC3E}">
        <p14:creationId xmlns:p14="http://schemas.microsoft.com/office/powerpoint/2010/main" val="89782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6C8BA-1671-4106-8A92-F2E09F2B44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4135B2-4356-4748-A9D1-8F53A9C1FF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66D62D-A382-496B-B73B-541D87337D50}"/>
              </a:ext>
            </a:extLst>
          </p:cNvPr>
          <p:cNvSpPr>
            <a:spLocks noGrp="1"/>
          </p:cNvSpPr>
          <p:nvPr>
            <p:ph type="dt" sz="half" idx="10"/>
          </p:nvPr>
        </p:nvSpPr>
        <p:spPr/>
        <p:txBody>
          <a:bodyPr/>
          <a:lstStyle/>
          <a:p>
            <a:fld id="{56F640E6-CEFC-49D8-90E0-BE8C0975D797}" type="datetimeFigureOut">
              <a:rPr lang="en-US" smtClean="0"/>
              <a:t>3/1/2019</a:t>
            </a:fld>
            <a:endParaRPr lang="en-US"/>
          </a:p>
        </p:txBody>
      </p:sp>
      <p:sp>
        <p:nvSpPr>
          <p:cNvPr id="5" name="Footer Placeholder 4">
            <a:extLst>
              <a:ext uri="{FF2B5EF4-FFF2-40B4-BE49-F238E27FC236}">
                <a16:creationId xmlns:a16="http://schemas.microsoft.com/office/drawing/2014/main" id="{0908C44E-B918-411F-A2A0-A1F833F757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981A74-1580-4D0C-9EC1-B18331EA24D8}"/>
              </a:ext>
            </a:extLst>
          </p:cNvPr>
          <p:cNvSpPr>
            <a:spLocks noGrp="1"/>
          </p:cNvSpPr>
          <p:nvPr>
            <p:ph type="sldNum" sz="quarter" idx="12"/>
          </p:nvPr>
        </p:nvSpPr>
        <p:spPr/>
        <p:txBody>
          <a:bodyPr/>
          <a:lstStyle/>
          <a:p>
            <a:fld id="{AA64185E-5F0F-414A-A9E1-096A1D74E9AB}" type="slidenum">
              <a:rPr lang="en-US" smtClean="0"/>
              <a:t>‹#›</a:t>
            </a:fld>
            <a:endParaRPr lang="en-US"/>
          </a:p>
        </p:txBody>
      </p:sp>
    </p:spTree>
    <p:extLst>
      <p:ext uri="{BB962C8B-B14F-4D97-AF65-F5344CB8AC3E}">
        <p14:creationId xmlns:p14="http://schemas.microsoft.com/office/powerpoint/2010/main" val="938741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DE2E6-8459-490A-B384-105EB5F0AE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9EA5EB-B80E-4686-BFFA-D600FEBCF2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EBA9977-39E3-4826-B4F9-531C14F5BCF9}"/>
              </a:ext>
            </a:extLst>
          </p:cNvPr>
          <p:cNvSpPr>
            <a:spLocks noGrp="1"/>
          </p:cNvSpPr>
          <p:nvPr>
            <p:ph type="dt" sz="half" idx="10"/>
          </p:nvPr>
        </p:nvSpPr>
        <p:spPr/>
        <p:txBody>
          <a:bodyPr/>
          <a:lstStyle/>
          <a:p>
            <a:fld id="{56F640E6-CEFC-49D8-90E0-BE8C0975D797}" type="datetimeFigureOut">
              <a:rPr lang="en-US" smtClean="0"/>
              <a:t>3/1/2019</a:t>
            </a:fld>
            <a:endParaRPr lang="en-US"/>
          </a:p>
        </p:txBody>
      </p:sp>
      <p:sp>
        <p:nvSpPr>
          <p:cNvPr id="5" name="Footer Placeholder 4">
            <a:extLst>
              <a:ext uri="{FF2B5EF4-FFF2-40B4-BE49-F238E27FC236}">
                <a16:creationId xmlns:a16="http://schemas.microsoft.com/office/drawing/2014/main" id="{822329B1-6596-4BCF-9CA6-A3D2D97AB9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4D77A6-794A-4B78-8885-A5771E7C1BC5}"/>
              </a:ext>
            </a:extLst>
          </p:cNvPr>
          <p:cNvSpPr>
            <a:spLocks noGrp="1"/>
          </p:cNvSpPr>
          <p:nvPr>
            <p:ph type="sldNum" sz="quarter" idx="12"/>
          </p:nvPr>
        </p:nvSpPr>
        <p:spPr/>
        <p:txBody>
          <a:bodyPr/>
          <a:lstStyle/>
          <a:p>
            <a:fld id="{AA64185E-5F0F-414A-A9E1-096A1D74E9AB}" type="slidenum">
              <a:rPr lang="en-US" smtClean="0"/>
              <a:t>‹#›</a:t>
            </a:fld>
            <a:endParaRPr lang="en-US"/>
          </a:p>
        </p:txBody>
      </p:sp>
    </p:spTree>
    <p:extLst>
      <p:ext uri="{BB962C8B-B14F-4D97-AF65-F5344CB8AC3E}">
        <p14:creationId xmlns:p14="http://schemas.microsoft.com/office/powerpoint/2010/main" val="3877547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C9A03-3E66-4DBE-9A52-05D92165AC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60A6D0-0188-421A-867A-11F11532E45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F159D7-F590-4732-9C45-497DF4BA2EC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C7E79F-474D-4D1B-BF37-1DC618767D88}"/>
              </a:ext>
            </a:extLst>
          </p:cNvPr>
          <p:cNvSpPr>
            <a:spLocks noGrp="1"/>
          </p:cNvSpPr>
          <p:nvPr>
            <p:ph type="dt" sz="half" idx="10"/>
          </p:nvPr>
        </p:nvSpPr>
        <p:spPr/>
        <p:txBody>
          <a:bodyPr/>
          <a:lstStyle/>
          <a:p>
            <a:fld id="{56F640E6-CEFC-49D8-90E0-BE8C0975D797}" type="datetimeFigureOut">
              <a:rPr lang="en-US" smtClean="0"/>
              <a:t>3/1/2019</a:t>
            </a:fld>
            <a:endParaRPr lang="en-US"/>
          </a:p>
        </p:txBody>
      </p:sp>
      <p:sp>
        <p:nvSpPr>
          <p:cNvPr id="6" name="Footer Placeholder 5">
            <a:extLst>
              <a:ext uri="{FF2B5EF4-FFF2-40B4-BE49-F238E27FC236}">
                <a16:creationId xmlns:a16="http://schemas.microsoft.com/office/drawing/2014/main" id="{2BFD49AF-0844-4D8C-8CC9-CDEA41B23E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502C56-B02A-4D96-B82F-ED76F9139AB4}"/>
              </a:ext>
            </a:extLst>
          </p:cNvPr>
          <p:cNvSpPr>
            <a:spLocks noGrp="1"/>
          </p:cNvSpPr>
          <p:nvPr>
            <p:ph type="sldNum" sz="quarter" idx="12"/>
          </p:nvPr>
        </p:nvSpPr>
        <p:spPr/>
        <p:txBody>
          <a:bodyPr/>
          <a:lstStyle/>
          <a:p>
            <a:fld id="{AA64185E-5F0F-414A-A9E1-096A1D74E9AB}" type="slidenum">
              <a:rPr lang="en-US" smtClean="0"/>
              <a:t>‹#›</a:t>
            </a:fld>
            <a:endParaRPr lang="en-US"/>
          </a:p>
        </p:txBody>
      </p:sp>
    </p:spTree>
    <p:extLst>
      <p:ext uri="{BB962C8B-B14F-4D97-AF65-F5344CB8AC3E}">
        <p14:creationId xmlns:p14="http://schemas.microsoft.com/office/powerpoint/2010/main" val="955132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F1A23-6879-44FC-9F4A-89232B2B00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2F640D-C290-4D58-A2D5-746AEF1486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BAC0E20-2A84-45B0-88A5-6258FD74DA0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5D537F-4ECE-4D79-9D9D-21838DE787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A6DE59E-4F97-4414-9DB2-087F6BEEC27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A0F179-40E7-4088-B3C4-783F946BB349}"/>
              </a:ext>
            </a:extLst>
          </p:cNvPr>
          <p:cNvSpPr>
            <a:spLocks noGrp="1"/>
          </p:cNvSpPr>
          <p:nvPr>
            <p:ph type="dt" sz="half" idx="10"/>
          </p:nvPr>
        </p:nvSpPr>
        <p:spPr/>
        <p:txBody>
          <a:bodyPr/>
          <a:lstStyle/>
          <a:p>
            <a:fld id="{56F640E6-CEFC-49D8-90E0-BE8C0975D797}" type="datetimeFigureOut">
              <a:rPr lang="en-US" smtClean="0"/>
              <a:t>3/1/2019</a:t>
            </a:fld>
            <a:endParaRPr lang="en-US"/>
          </a:p>
        </p:txBody>
      </p:sp>
      <p:sp>
        <p:nvSpPr>
          <p:cNvPr id="8" name="Footer Placeholder 7">
            <a:extLst>
              <a:ext uri="{FF2B5EF4-FFF2-40B4-BE49-F238E27FC236}">
                <a16:creationId xmlns:a16="http://schemas.microsoft.com/office/drawing/2014/main" id="{2464414A-2132-40B0-864F-7DD497F32E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74D36A-7BE2-4E6E-95D7-D34B6953AA16}"/>
              </a:ext>
            </a:extLst>
          </p:cNvPr>
          <p:cNvSpPr>
            <a:spLocks noGrp="1"/>
          </p:cNvSpPr>
          <p:nvPr>
            <p:ph type="sldNum" sz="quarter" idx="12"/>
          </p:nvPr>
        </p:nvSpPr>
        <p:spPr/>
        <p:txBody>
          <a:bodyPr/>
          <a:lstStyle/>
          <a:p>
            <a:fld id="{AA64185E-5F0F-414A-A9E1-096A1D74E9AB}" type="slidenum">
              <a:rPr lang="en-US" smtClean="0"/>
              <a:t>‹#›</a:t>
            </a:fld>
            <a:endParaRPr lang="en-US"/>
          </a:p>
        </p:txBody>
      </p:sp>
    </p:spTree>
    <p:extLst>
      <p:ext uri="{BB962C8B-B14F-4D97-AF65-F5344CB8AC3E}">
        <p14:creationId xmlns:p14="http://schemas.microsoft.com/office/powerpoint/2010/main" val="217767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F36E2-0F95-4AC3-AB61-F083BB110C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5EE0CE-FAFB-4B90-8C85-84DBE2501F70}"/>
              </a:ext>
            </a:extLst>
          </p:cNvPr>
          <p:cNvSpPr>
            <a:spLocks noGrp="1"/>
          </p:cNvSpPr>
          <p:nvPr>
            <p:ph type="dt" sz="half" idx="10"/>
          </p:nvPr>
        </p:nvSpPr>
        <p:spPr/>
        <p:txBody>
          <a:bodyPr/>
          <a:lstStyle/>
          <a:p>
            <a:fld id="{56F640E6-CEFC-49D8-90E0-BE8C0975D797}" type="datetimeFigureOut">
              <a:rPr lang="en-US" smtClean="0"/>
              <a:t>3/1/2019</a:t>
            </a:fld>
            <a:endParaRPr lang="en-US"/>
          </a:p>
        </p:txBody>
      </p:sp>
      <p:sp>
        <p:nvSpPr>
          <p:cNvPr id="4" name="Footer Placeholder 3">
            <a:extLst>
              <a:ext uri="{FF2B5EF4-FFF2-40B4-BE49-F238E27FC236}">
                <a16:creationId xmlns:a16="http://schemas.microsoft.com/office/drawing/2014/main" id="{F5C7FDFC-5F47-4E9D-B9ED-6C1A7A5CC8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C9D4C99-E556-4BF2-A70A-950080175CD1}"/>
              </a:ext>
            </a:extLst>
          </p:cNvPr>
          <p:cNvSpPr>
            <a:spLocks noGrp="1"/>
          </p:cNvSpPr>
          <p:nvPr>
            <p:ph type="sldNum" sz="quarter" idx="12"/>
          </p:nvPr>
        </p:nvSpPr>
        <p:spPr/>
        <p:txBody>
          <a:bodyPr/>
          <a:lstStyle/>
          <a:p>
            <a:fld id="{AA64185E-5F0F-414A-A9E1-096A1D74E9AB}" type="slidenum">
              <a:rPr lang="en-US" smtClean="0"/>
              <a:t>‹#›</a:t>
            </a:fld>
            <a:endParaRPr lang="en-US"/>
          </a:p>
        </p:txBody>
      </p:sp>
    </p:spTree>
    <p:extLst>
      <p:ext uri="{BB962C8B-B14F-4D97-AF65-F5344CB8AC3E}">
        <p14:creationId xmlns:p14="http://schemas.microsoft.com/office/powerpoint/2010/main" val="2072781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0DF614-9501-4E4A-A93A-B4021AC967C3}"/>
              </a:ext>
            </a:extLst>
          </p:cNvPr>
          <p:cNvSpPr>
            <a:spLocks noGrp="1"/>
          </p:cNvSpPr>
          <p:nvPr>
            <p:ph type="dt" sz="half" idx="10"/>
          </p:nvPr>
        </p:nvSpPr>
        <p:spPr/>
        <p:txBody>
          <a:bodyPr/>
          <a:lstStyle/>
          <a:p>
            <a:fld id="{56F640E6-CEFC-49D8-90E0-BE8C0975D797}" type="datetimeFigureOut">
              <a:rPr lang="en-US" smtClean="0"/>
              <a:t>3/1/2019</a:t>
            </a:fld>
            <a:endParaRPr lang="en-US"/>
          </a:p>
        </p:txBody>
      </p:sp>
      <p:sp>
        <p:nvSpPr>
          <p:cNvPr id="3" name="Footer Placeholder 2">
            <a:extLst>
              <a:ext uri="{FF2B5EF4-FFF2-40B4-BE49-F238E27FC236}">
                <a16:creationId xmlns:a16="http://schemas.microsoft.com/office/drawing/2014/main" id="{2AB7A350-3823-4893-9052-3534C89A86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6AEC8F-1E71-413C-8814-B06257DF1DC8}"/>
              </a:ext>
            </a:extLst>
          </p:cNvPr>
          <p:cNvSpPr>
            <a:spLocks noGrp="1"/>
          </p:cNvSpPr>
          <p:nvPr>
            <p:ph type="sldNum" sz="quarter" idx="12"/>
          </p:nvPr>
        </p:nvSpPr>
        <p:spPr/>
        <p:txBody>
          <a:bodyPr/>
          <a:lstStyle/>
          <a:p>
            <a:fld id="{AA64185E-5F0F-414A-A9E1-096A1D74E9AB}" type="slidenum">
              <a:rPr lang="en-US" smtClean="0"/>
              <a:t>‹#›</a:t>
            </a:fld>
            <a:endParaRPr lang="en-US"/>
          </a:p>
        </p:txBody>
      </p:sp>
    </p:spTree>
    <p:extLst>
      <p:ext uri="{BB962C8B-B14F-4D97-AF65-F5344CB8AC3E}">
        <p14:creationId xmlns:p14="http://schemas.microsoft.com/office/powerpoint/2010/main" val="2811850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BD8D5-7171-45A9-9C06-EE5F514895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4D0AB75-9F50-4745-88A1-17572A0295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6E5CBA-07A8-4D24-91AD-A1681B75E6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5EAC2E-49B8-49BE-B18F-67709BFBBD21}"/>
              </a:ext>
            </a:extLst>
          </p:cNvPr>
          <p:cNvSpPr>
            <a:spLocks noGrp="1"/>
          </p:cNvSpPr>
          <p:nvPr>
            <p:ph type="dt" sz="half" idx="10"/>
          </p:nvPr>
        </p:nvSpPr>
        <p:spPr/>
        <p:txBody>
          <a:bodyPr/>
          <a:lstStyle/>
          <a:p>
            <a:fld id="{56F640E6-CEFC-49D8-90E0-BE8C0975D797}" type="datetimeFigureOut">
              <a:rPr lang="en-US" smtClean="0"/>
              <a:t>3/1/2019</a:t>
            </a:fld>
            <a:endParaRPr lang="en-US"/>
          </a:p>
        </p:txBody>
      </p:sp>
      <p:sp>
        <p:nvSpPr>
          <p:cNvPr id="6" name="Footer Placeholder 5">
            <a:extLst>
              <a:ext uri="{FF2B5EF4-FFF2-40B4-BE49-F238E27FC236}">
                <a16:creationId xmlns:a16="http://schemas.microsoft.com/office/drawing/2014/main" id="{145FF1DA-455C-4267-973F-17C425BFFA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5AB1D1-4EF6-4B3C-BF1E-BF8BCE34F148}"/>
              </a:ext>
            </a:extLst>
          </p:cNvPr>
          <p:cNvSpPr>
            <a:spLocks noGrp="1"/>
          </p:cNvSpPr>
          <p:nvPr>
            <p:ph type="sldNum" sz="quarter" idx="12"/>
          </p:nvPr>
        </p:nvSpPr>
        <p:spPr/>
        <p:txBody>
          <a:bodyPr/>
          <a:lstStyle/>
          <a:p>
            <a:fld id="{AA64185E-5F0F-414A-A9E1-096A1D74E9AB}" type="slidenum">
              <a:rPr lang="en-US" smtClean="0"/>
              <a:t>‹#›</a:t>
            </a:fld>
            <a:endParaRPr lang="en-US"/>
          </a:p>
        </p:txBody>
      </p:sp>
    </p:spTree>
    <p:extLst>
      <p:ext uri="{BB962C8B-B14F-4D97-AF65-F5344CB8AC3E}">
        <p14:creationId xmlns:p14="http://schemas.microsoft.com/office/powerpoint/2010/main" val="2119041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8F55D-1CA2-460A-A91C-06F8564AAA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EACAD0-6355-410A-A96B-9F70929FDF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33BBCB-59D4-49D7-ADBF-8BD320AA06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0E06F78-CA64-4AE6-9B57-29DD963919B6}"/>
              </a:ext>
            </a:extLst>
          </p:cNvPr>
          <p:cNvSpPr>
            <a:spLocks noGrp="1"/>
          </p:cNvSpPr>
          <p:nvPr>
            <p:ph type="dt" sz="half" idx="10"/>
          </p:nvPr>
        </p:nvSpPr>
        <p:spPr/>
        <p:txBody>
          <a:bodyPr/>
          <a:lstStyle/>
          <a:p>
            <a:fld id="{56F640E6-CEFC-49D8-90E0-BE8C0975D797}" type="datetimeFigureOut">
              <a:rPr lang="en-US" smtClean="0"/>
              <a:t>3/1/2019</a:t>
            </a:fld>
            <a:endParaRPr lang="en-US"/>
          </a:p>
        </p:txBody>
      </p:sp>
      <p:sp>
        <p:nvSpPr>
          <p:cNvPr id="6" name="Footer Placeholder 5">
            <a:extLst>
              <a:ext uri="{FF2B5EF4-FFF2-40B4-BE49-F238E27FC236}">
                <a16:creationId xmlns:a16="http://schemas.microsoft.com/office/drawing/2014/main" id="{BBF325FE-0AE9-4D5D-A373-F77DF621E5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E37D71-D6F3-4A72-9D07-BA08A462C6F2}"/>
              </a:ext>
            </a:extLst>
          </p:cNvPr>
          <p:cNvSpPr>
            <a:spLocks noGrp="1"/>
          </p:cNvSpPr>
          <p:nvPr>
            <p:ph type="sldNum" sz="quarter" idx="12"/>
          </p:nvPr>
        </p:nvSpPr>
        <p:spPr/>
        <p:txBody>
          <a:bodyPr/>
          <a:lstStyle/>
          <a:p>
            <a:fld id="{AA64185E-5F0F-414A-A9E1-096A1D74E9AB}" type="slidenum">
              <a:rPr lang="en-US" smtClean="0"/>
              <a:t>‹#›</a:t>
            </a:fld>
            <a:endParaRPr lang="en-US"/>
          </a:p>
        </p:txBody>
      </p:sp>
    </p:spTree>
    <p:extLst>
      <p:ext uri="{BB962C8B-B14F-4D97-AF65-F5344CB8AC3E}">
        <p14:creationId xmlns:p14="http://schemas.microsoft.com/office/powerpoint/2010/main" val="2694906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B6CD0F-AD32-455B-A1AB-99AF303621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BF564A-9A77-499A-9C49-8BE024DC8E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F9DDF3-05DD-432A-AA63-A0F3689FE4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F640E6-CEFC-49D8-90E0-BE8C0975D797}" type="datetimeFigureOut">
              <a:rPr lang="en-US" smtClean="0"/>
              <a:t>3/1/2019</a:t>
            </a:fld>
            <a:endParaRPr lang="en-US"/>
          </a:p>
        </p:txBody>
      </p:sp>
      <p:sp>
        <p:nvSpPr>
          <p:cNvPr id="5" name="Footer Placeholder 4">
            <a:extLst>
              <a:ext uri="{FF2B5EF4-FFF2-40B4-BE49-F238E27FC236}">
                <a16:creationId xmlns:a16="http://schemas.microsoft.com/office/drawing/2014/main" id="{72FDD0FB-B86E-4375-87CF-08C21924DE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BC3FC1-3889-41AB-B8F4-08C05C9C99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64185E-5F0F-414A-A9E1-096A1D74E9AB}" type="slidenum">
              <a:rPr lang="en-US" smtClean="0"/>
              <a:t>‹#›</a:t>
            </a:fld>
            <a:endParaRPr lang="en-US"/>
          </a:p>
        </p:txBody>
      </p:sp>
    </p:spTree>
    <p:extLst>
      <p:ext uri="{BB962C8B-B14F-4D97-AF65-F5344CB8AC3E}">
        <p14:creationId xmlns:p14="http://schemas.microsoft.com/office/powerpoint/2010/main" val="1524564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3FA28C-8FD5-4251-BD92-75ACA8177616}"/>
              </a:ext>
            </a:extLst>
          </p:cNvPr>
          <p:cNvSpPr>
            <a:spLocks noGrp="1"/>
          </p:cNvSpPr>
          <p:nvPr>
            <p:ph type="ctrTitle"/>
          </p:nvPr>
        </p:nvSpPr>
        <p:spPr>
          <a:xfrm>
            <a:off x="1510747" y="2063267"/>
            <a:ext cx="9144000" cy="2387600"/>
          </a:xfrm>
        </p:spPr>
        <p:txBody>
          <a:bodyPr>
            <a:normAutofit/>
          </a:bodyPr>
          <a:lstStyle/>
          <a:p>
            <a:r>
              <a:rPr lang="en-US" sz="4800" dirty="0"/>
              <a:t>How does an antenna that only generates a magnetic field, generate an electromagnetic (EM) wave?</a:t>
            </a:r>
          </a:p>
        </p:txBody>
      </p:sp>
    </p:spTree>
    <p:extLst>
      <p:ext uri="{BB962C8B-B14F-4D97-AF65-F5344CB8AC3E}">
        <p14:creationId xmlns:p14="http://schemas.microsoft.com/office/powerpoint/2010/main" val="3661705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B6A02-D43B-4A5A-881E-477D0D4D2651}"/>
              </a:ext>
            </a:extLst>
          </p:cNvPr>
          <p:cNvSpPr txBox="1">
            <a:spLocks/>
          </p:cNvSpPr>
          <p:nvPr/>
        </p:nvSpPr>
        <p:spPr>
          <a:xfrm>
            <a:off x="838200" y="365124"/>
            <a:ext cx="10515600" cy="56252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a:t>EM Wave From A Magnetic Field Generator</a:t>
            </a:r>
            <a:endParaRPr lang="en-US" sz="3200" b="1" dirty="0"/>
          </a:p>
        </p:txBody>
      </p:sp>
      <p:pic>
        <p:nvPicPr>
          <p:cNvPr id="3" name="Picture 2" descr="Figure shows a 3 dimensional diagram. A wire carrying an AC current is along the z axis. A circle labeled B0 goes around the wire. It lies in the xy plane. Another circle, labeled E0 goes through B0. E0 lies in the xz plane. Circle B1 goes through E0 and E1 goes through B1, and so on forming what looks like a chain. Circles B0, B1 and B2 are in the xy plane, with their centres along the x axis. These are interspersed with circles E0, E1 and E2 in the xz plane, whose centers lie on the y axis.">
            <a:extLst>
              <a:ext uri="{FF2B5EF4-FFF2-40B4-BE49-F238E27FC236}">
                <a16:creationId xmlns:a16="http://schemas.microsoft.com/office/drawing/2014/main" id="{42CB2011-6B76-4603-BE9C-EEFF631235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437" y="1884500"/>
            <a:ext cx="6410325" cy="2114550"/>
          </a:xfrm>
          <a:prstGeom prst="rect">
            <a:avLst/>
          </a:prstGeom>
          <a:noFill/>
          <a:extLst>
            <a:ext uri="{909E8E84-426E-40DD-AFC4-6F175D3DCCD1}">
              <a14:hiddenFill xmlns:a14="http://schemas.microsoft.com/office/drawing/2010/main">
                <a:solidFill>
                  <a:srgbClr val="FFFFFF"/>
                </a:solidFill>
              </a14:hiddenFill>
            </a:ext>
          </a:extLst>
        </p:spPr>
      </p:pic>
      <p:sp>
        <p:nvSpPr>
          <p:cNvPr id="4" name="Right Brace 3">
            <a:extLst>
              <a:ext uri="{FF2B5EF4-FFF2-40B4-BE49-F238E27FC236}">
                <a16:creationId xmlns:a16="http://schemas.microsoft.com/office/drawing/2014/main" id="{DB27DEF3-E881-4AD9-A23C-D5ACB047FCB3}"/>
              </a:ext>
            </a:extLst>
          </p:cNvPr>
          <p:cNvSpPr/>
          <p:nvPr/>
        </p:nvSpPr>
        <p:spPr>
          <a:xfrm rot="5400000">
            <a:off x="4048540" y="1769166"/>
            <a:ext cx="583093" cy="5234608"/>
          </a:xfrm>
          <a:prstGeom prst="rightBrace">
            <a:avLst>
              <a:gd name="adj1" fmla="val 8333"/>
              <a:gd name="adj2" fmla="val 5766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EED7ECEB-1BF1-4A95-BB9B-A1ECA60D7B73}"/>
              </a:ext>
            </a:extLst>
          </p:cNvPr>
          <p:cNvSpPr txBox="1"/>
          <p:nvPr/>
        </p:nvSpPr>
        <p:spPr>
          <a:xfrm>
            <a:off x="3100388" y="4931465"/>
            <a:ext cx="1683474" cy="954107"/>
          </a:xfrm>
          <a:prstGeom prst="rect">
            <a:avLst/>
          </a:prstGeom>
          <a:noFill/>
        </p:spPr>
        <p:txBody>
          <a:bodyPr wrap="none" rtlCol="0">
            <a:spAutoFit/>
          </a:bodyPr>
          <a:lstStyle/>
          <a:p>
            <a:pPr algn="ctr"/>
            <a:r>
              <a:rPr lang="en-US" sz="2800" b="1" dirty="0"/>
              <a:t>Reactive</a:t>
            </a:r>
          </a:p>
          <a:p>
            <a:pPr algn="ctr"/>
            <a:r>
              <a:rPr lang="en-US" sz="2800" b="1" dirty="0"/>
              <a:t>Near-field</a:t>
            </a:r>
          </a:p>
        </p:txBody>
      </p:sp>
      <p:cxnSp>
        <p:nvCxnSpPr>
          <p:cNvPr id="11" name="Straight Arrow Connector 10">
            <a:extLst>
              <a:ext uri="{FF2B5EF4-FFF2-40B4-BE49-F238E27FC236}">
                <a16:creationId xmlns:a16="http://schemas.microsoft.com/office/drawing/2014/main" id="{77A4A041-457E-4D04-9DE7-1FE4F856F8DA}"/>
              </a:ext>
            </a:extLst>
          </p:cNvPr>
          <p:cNvCxnSpPr/>
          <p:nvPr/>
        </p:nvCxnSpPr>
        <p:spPr>
          <a:xfrm flipH="1">
            <a:off x="1700213" y="1328738"/>
            <a:ext cx="300037" cy="528637"/>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4C4EFB67-1AF6-4482-9BD2-88A3A14E57E2}"/>
              </a:ext>
            </a:extLst>
          </p:cNvPr>
          <p:cNvSpPr txBox="1"/>
          <p:nvPr/>
        </p:nvSpPr>
        <p:spPr>
          <a:xfrm>
            <a:off x="2000250" y="1014413"/>
            <a:ext cx="9021188" cy="830997"/>
          </a:xfrm>
          <a:prstGeom prst="rect">
            <a:avLst/>
          </a:prstGeom>
          <a:noFill/>
        </p:spPr>
        <p:txBody>
          <a:bodyPr wrap="none" rtlCol="0">
            <a:spAutoFit/>
          </a:bodyPr>
          <a:lstStyle/>
          <a:p>
            <a:r>
              <a:rPr lang="en-US" sz="2400" b="1" dirty="0"/>
              <a:t>Conductor length must be &gt; 0.05 wavelength to radiate</a:t>
            </a:r>
          </a:p>
          <a:p>
            <a:r>
              <a:rPr lang="en-US" sz="2400" b="1" dirty="0"/>
              <a:t>      </a:t>
            </a:r>
            <a:r>
              <a:rPr lang="en-US" sz="2400" dirty="0"/>
              <a:t>(LC tank circuits don’t radiate because they are &lt;&lt; 0.05 wavelength)</a:t>
            </a:r>
          </a:p>
        </p:txBody>
      </p:sp>
      <p:sp>
        <p:nvSpPr>
          <p:cNvPr id="13" name="TextBox 12">
            <a:extLst>
              <a:ext uri="{FF2B5EF4-FFF2-40B4-BE49-F238E27FC236}">
                <a16:creationId xmlns:a16="http://schemas.microsoft.com/office/drawing/2014/main" id="{1E0EFDFE-918B-43D8-A9D9-24944BFB2EF8}"/>
              </a:ext>
            </a:extLst>
          </p:cNvPr>
          <p:cNvSpPr txBox="1"/>
          <p:nvPr/>
        </p:nvSpPr>
        <p:spPr>
          <a:xfrm>
            <a:off x="4885598" y="4491036"/>
            <a:ext cx="7145098" cy="1938992"/>
          </a:xfrm>
          <a:prstGeom prst="rect">
            <a:avLst/>
          </a:prstGeom>
          <a:noFill/>
        </p:spPr>
        <p:txBody>
          <a:bodyPr wrap="none" rtlCol="0">
            <a:spAutoFit/>
          </a:bodyPr>
          <a:lstStyle/>
          <a:p>
            <a:pPr lvl="1"/>
            <a:r>
              <a:rPr lang="en-US" sz="2400" b="1" dirty="0"/>
              <a:t>Initially:</a:t>
            </a:r>
          </a:p>
          <a:p>
            <a:pPr marL="800100" lvl="1" indent="-342900">
              <a:buFont typeface="Arial" panose="020B0604020202020204" pitchFamily="34" charset="0"/>
              <a:buChar char="•"/>
            </a:pPr>
            <a:r>
              <a:rPr lang="en-US" sz="2400" b="1" dirty="0"/>
              <a:t>E &amp; B fields are orthogonal but 90</a:t>
            </a:r>
            <a:r>
              <a:rPr lang="en-US" sz="2400" b="1" baseline="30000" dirty="0"/>
              <a:t>o</a:t>
            </a:r>
            <a:r>
              <a:rPr lang="en-US" sz="2400" b="1" dirty="0"/>
              <a:t> </a:t>
            </a:r>
            <a:r>
              <a:rPr lang="en-US" sz="2400" b="1" u="sng" dirty="0"/>
              <a:t>out</a:t>
            </a:r>
            <a:r>
              <a:rPr lang="en-US" sz="2400" b="1" dirty="0"/>
              <a:t> of phase</a:t>
            </a:r>
          </a:p>
          <a:p>
            <a:pPr marL="800100" lvl="1" indent="-342900">
              <a:buFont typeface="Arial" panose="020B0604020202020204" pitchFamily="34" charset="0"/>
              <a:buChar char="•"/>
            </a:pPr>
            <a:r>
              <a:rPr lang="en-US" sz="2400" b="1" dirty="0"/>
              <a:t>Energy goes back and forth between E &amp; B fields</a:t>
            </a:r>
          </a:p>
          <a:p>
            <a:pPr marL="800100" lvl="1" indent="-342900">
              <a:buFont typeface="Arial" panose="020B0604020202020204" pitchFamily="34" charset="0"/>
              <a:buChar char="•"/>
            </a:pPr>
            <a:r>
              <a:rPr lang="en-US" sz="2400" b="1" dirty="0"/>
              <a:t>No radiation</a:t>
            </a:r>
          </a:p>
          <a:p>
            <a:pPr marL="800100" lvl="1" indent="-342900">
              <a:buFont typeface="Arial" panose="020B0604020202020204" pitchFamily="34" charset="0"/>
              <a:buChar char="•"/>
            </a:pPr>
            <a:r>
              <a:rPr lang="en-US" sz="2400" b="1" dirty="0"/>
              <a:t>Analogous to a lossless LC tank circuit</a:t>
            </a:r>
          </a:p>
        </p:txBody>
      </p:sp>
      <p:sp>
        <p:nvSpPr>
          <p:cNvPr id="14" name="Right Brace 13">
            <a:extLst>
              <a:ext uri="{FF2B5EF4-FFF2-40B4-BE49-F238E27FC236}">
                <a16:creationId xmlns:a16="http://schemas.microsoft.com/office/drawing/2014/main" id="{38D20B69-7332-43AE-B6C2-A91791D95BF0}"/>
              </a:ext>
            </a:extLst>
          </p:cNvPr>
          <p:cNvSpPr/>
          <p:nvPr/>
        </p:nvSpPr>
        <p:spPr>
          <a:xfrm rot="10800000">
            <a:off x="5029198" y="4943060"/>
            <a:ext cx="271672" cy="1325216"/>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29765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D929F-1833-4034-97D2-8487C99FEBC2}"/>
              </a:ext>
            </a:extLst>
          </p:cNvPr>
          <p:cNvSpPr txBox="1">
            <a:spLocks/>
          </p:cNvSpPr>
          <p:nvPr/>
        </p:nvSpPr>
        <p:spPr>
          <a:xfrm>
            <a:off x="838200" y="365124"/>
            <a:ext cx="10515600" cy="56252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a:t>EM Wave From A Magnetic Field Generator</a:t>
            </a:r>
            <a:endParaRPr lang="en-US" sz="3200" b="1" dirty="0"/>
          </a:p>
        </p:txBody>
      </p:sp>
      <p:pic>
        <p:nvPicPr>
          <p:cNvPr id="3" name="Picture 2" descr="Figure shows a 3 dimensional diagram. A wire carrying an AC current is along the z axis. A circle labeled B0 goes around the wire. It lies in the xy plane. Another circle, labeled E0 goes through B0. E0 lies in the xz plane. Circle B1 goes through E0 and E1 goes through B1, and so on forming what looks like a chain. Circles B0, B1 and B2 are in the xy plane, with their centres along the x axis. These are interspersed with circles E0, E1 and E2 in the xz plane, whose centers lie on the y axis.">
            <a:extLst>
              <a:ext uri="{FF2B5EF4-FFF2-40B4-BE49-F238E27FC236}">
                <a16:creationId xmlns:a16="http://schemas.microsoft.com/office/drawing/2014/main" id="{C810E24D-7A5F-4AFA-90AB-B1F1E05B0C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437" y="1884500"/>
            <a:ext cx="6410325" cy="2114550"/>
          </a:xfrm>
          <a:prstGeom prst="rect">
            <a:avLst/>
          </a:prstGeom>
          <a:noFill/>
          <a:extLst>
            <a:ext uri="{909E8E84-426E-40DD-AFC4-6F175D3DCCD1}">
              <a14:hiddenFill xmlns:a14="http://schemas.microsoft.com/office/drawing/2010/main">
                <a:solidFill>
                  <a:srgbClr val="FFFFFF"/>
                </a:solidFill>
              </a14:hiddenFill>
            </a:ext>
          </a:extLst>
        </p:spPr>
      </p:pic>
      <p:sp>
        <p:nvSpPr>
          <p:cNvPr id="7" name="Right Brace 6">
            <a:extLst>
              <a:ext uri="{FF2B5EF4-FFF2-40B4-BE49-F238E27FC236}">
                <a16:creationId xmlns:a16="http://schemas.microsoft.com/office/drawing/2014/main" id="{25E44CE7-9A1F-4E42-BB5A-FDDD1137FD80}"/>
              </a:ext>
            </a:extLst>
          </p:cNvPr>
          <p:cNvSpPr/>
          <p:nvPr/>
        </p:nvSpPr>
        <p:spPr>
          <a:xfrm rot="5400000">
            <a:off x="8274739" y="2867857"/>
            <a:ext cx="704849" cy="3101009"/>
          </a:xfrm>
          <a:prstGeom prst="rightBrace">
            <a:avLst>
              <a:gd name="adj1" fmla="val 8333"/>
              <a:gd name="adj2" fmla="val 50428"/>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943EA119-4ACA-4C3E-8C59-70D55BFD60A7}"/>
              </a:ext>
            </a:extLst>
          </p:cNvPr>
          <p:cNvSpPr txBox="1"/>
          <p:nvPr/>
        </p:nvSpPr>
        <p:spPr>
          <a:xfrm>
            <a:off x="7750244" y="5017398"/>
            <a:ext cx="1790699" cy="954107"/>
          </a:xfrm>
          <a:prstGeom prst="rect">
            <a:avLst/>
          </a:prstGeom>
          <a:noFill/>
        </p:spPr>
        <p:txBody>
          <a:bodyPr wrap="square" rtlCol="0">
            <a:spAutoFit/>
          </a:bodyPr>
          <a:lstStyle/>
          <a:p>
            <a:pPr algn="ctr"/>
            <a:r>
              <a:rPr lang="en-US" sz="2800" b="1" dirty="0"/>
              <a:t>Radiating</a:t>
            </a:r>
          </a:p>
          <a:p>
            <a:pPr algn="ctr"/>
            <a:r>
              <a:rPr lang="en-US" sz="2800" b="1" dirty="0"/>
              <a:t>Near Field</a:t>
            </a:r>
          </a:p>
        </p:txBody>
      </p:sp>
      <p:cxnSp>
        <p:nvCxnSpPr>
          <p:cNvPr id="11" name="Straight Arrow Connector 10">
            <a:extLst>
              <a:ext uri="{FF2B5EF4-FFF2-40B4-BE49-F238E27FC236}">
                <a16:creationId xmlns:a16="http://schemas.microsoft.com/office/drawing/2014/main" id="{27E2FC7B-C6FC-463A-9DD9-168A57526169}"/>
              </a:ext>
            </a:extLst>
          </p:cNvPr>
          <p:cNvCxnSpPr/>
          <p:nvPr/>
        </p:nvCxnSpPr>
        <p:spPr>
          <a:xfrm flipH="1">
            <a:off x="1700213" y="1328738"/>
            <a:ext cx="300037" cy="528637"/>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5C619C92-192F-4DE1-86C1-025D98357BE5}"/>
              </a:ext>
            </a:extLst>
          </p:cNvPr>
          <p:cNvSpPr txBox="1"/>
          <p:nvPr/>
        </p:nvSpPr>
        <p:spPr>
          <a:xfrm>
            <a:off x="2000250" y="1014413"/>
            <a:ext cx="6753003" cy="830997"/>
          </a:xfrm>
          <a:prstGeom prst="rect">
            <a:avLst/>
          </a:prstGeom>
          <a:noFill/>
        </p:spPr>
        <p:txBody>
          <a:bodyPr wrap="none" rtlCol="0">
            <a:spAutoFit/>
          </a:bodyPr>
          <a:lstStyle/>
          <a:p>
            <a:r>
              <a:rPr lang="en-US" sz="2400" b="1" dirty="0"/>
              <a:t>Length must be &gt; 0.05 wavelength to start radiating</a:t>
            </a:r>
          </a:p>
          <a:p>
            <a:r>
              <a:rPr lang="en-US" sz="2400" b="1" dirty="0"/>
              <a:t>      </a:t>
            </a:r>
            <a:r>
              <a:rPr lang="en-US" sz="2400" dirty="0"/>
              <a:t>(This is why LC tank circuits don’t radiate)</a:t>
            </a:r>
          </a:p>
        </p:txBody>
      </p:sp>
      <p:sp>
        <p:nvSpPr>
          <p:cNvPr id="13" name="TextBox 12">
            <a:extLst>
              <a:ext uri="{FF2B5EF4-FFF2-40B4-BE49-F238E27FC236}">
                <a16:creationId xmlns:a16="http://schemas.microsoft.com/office/drawing/2014/main" id="{95567C46-6A9D-4EC1-B025-D679A175FD46}"/>
              </a:ext>
            </a:extLst>
          </p:cNvPr>
          <p:cNvSpPr txBox="1"/>
          <p:nvPr/>
        </p:nvSpPr>
        <p:spPr>
          <a:xfrm>
            <a:off x="7259707" y="5841310"/>
            <a:ext cx="2928937" cy="461665"/>
          </a:xfrm>
          <a:prstGeom prst="rect">
            <a:avLst/>
          </a:prstGeom>
          <a:noFill/>
        </p:spPr>
        <p:txBody>
          <a:bodyPr wrap="square" rtlCol="0">
            <a:spAutoFit/>
          </a:bodyPr>
          <a:lstStyle/>
          <a:p>
            <a:pPr algn="ctr"/>
            <a:r>
              <a:rPr lang="en-US" sz="2400" dirty="0"/>
              <a:t>(Transition region)</a:t>
            </a:r>
          </a:p>
        </p:txBody>
      </p:sp>
      <p:sp>
        <p:nvSpPr>
          <p:cNvPr id="14" name="Oval 13">
            <a:extLst>
              <a:ext uri="{FF2B5EF4-FFF2-40B4-BE49-F238E27FC236}">
                <a16:creationId xmlns:a16="http://schemas.microsoft.com/office/drawing/2014/main" id="{7112A5A5-4D12-4BBE-AEF9-CE08DF550B6E}"/>
              </a:ext>
            </a:extLst>
          </p:cNvPr>
          <p:cNvSpPr/>
          <p:nvPr/>
        </p:nvSpPr>
        <p:spPr>
          <a:xfrm>
            <a:off x="7760750" y="3086319"/>
            <a:ext cx="1270707" cy="1271589"/>
          </a:xfrm>
          <a:prstGeom prst="ellipse">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AE584AAD-1C36-4572-814B-6D904CAE01F1}"/>
              </a:ext>
            </a:extLst>
          </p:cNvPr>
          <p:cNvSpPr/>
          <p:nvPr/>
        </p:nvSpPr>
        <p:spPr>
          <a:xfrm>
            <a:off x="7381875" y="3452812"/>
            <a:ext cx="1433512" cy="633413"/>
          </a:xfrm>
          <a:prstGeom prst="ellipse">
            <a:avLst/>
          </a:prstGeom>
          <a:noFill/>
          <a:ln w="222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Brace 15">
            <a:extLst>
              <a:ext uri="{FF2B5EF4-FFF2-40B4-BE49-F238E27FC236}">
                <a16:creationId xmlns:a16="http://schemas.microsoft.com/office/drawing/2014/main" id="{88DC91C4-7A51-4FD5-B8BD-58C6CDEB0779}"/>
              </a:ext>
            </a:extLst>
          </p:cNvPr>
          <p:cNvSpPr/>
          <p:nvPr/>
        </p:nvSpPr>
        <p:spPr>
          <a:xfrm rot="5400000">
            <a:off x="4028660" y="1802299"/>
            <a:ext cx="636105" cy="5221356"/>
          </a:xfrm>
          <a:prstGeom prst="rightBrace">
            <a:avLst>
              <a:gd name="adj1" fmla="val 8333"/>
              <a:gd name="adj2" fmla="val 5766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795C29A4-19E5-41AE-B214-A7DE0E827835}"/>
              </a:ext>
            </a:extLst>
          </p:cNvPr>
          <p:cNvSpPr txBox="1"/>
          <p:nvPr/>
        </p:nvSpPr>
        <p:spPr>
          <a:xfrm>
            <a:off x="3100388" y="4931465"/>
            <a:ext cx="1683474" cy="954107"/>
          </a:xfrm>
          <a:prstGeom prst="rect">
            <a:avLst/>
          </a:prstGeom>
          <a:noFill/>
        </p:spPr>
        <p:txBody>
          <a:bodyPr wrap="none" rtlCol="0">
            <a:spAutoFit/>
          </a:bodyPr>
          <a:lstStyle/>
          <a:p>
            <a:pPr algn="ctr"/>
            <a:r>
              <a:rPr lang="en-US" sz="2800" b="1" dirty="0"/>
              <a:t>Reactive</a:t>
            </a:r>
          </a:p>
          <a:p>
            <a:pPr algn="ctr"/>
            <a:r>
              <a:rPr lang="en-US" sz="2800" b="1" dirty="0"/>
              <a:t>Near-field</a:t>
            </a:r>
          </a:p>
        </p:txBody>
      </p:sp>
    </p:spTree>
    <p:extLst>
      <p:ext uri="{BB962C8B-B14F-4D97-AF65-F5344CB8AC3E}">
        <p14:creationId xmlns:p14="http://schemas.microsoft.com/office/powerpoint/2010/main" val="960668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D5949-2B58-460E-979C-58BF009C2096}"/>
              </a:ext>
            </a:extLst>
          </p:cNvPr>
          <p:cNvSpPr>
            <a:spLocks noGrp="1"/>
          </p:cNvSpPr>
          <p:nvPr>
            <p:ph type="title"/>
          </p:nvPr>
        </p:nvSpPr>
        <p:spPr>
          <a:xfrm>
            <a:off x="838200" y="365124"/>
            <a:ext cx="10515600" cy="562528"/>
          </a:xfrm>
        </p:spPr>
        <p:txBody>
          <a:bodyPr>
            <a:normAutofit/>
          </a:bodyPr>
          <a:lstStyle/>
          <a:p>
            <a:pPr algn="ctr"/>
            <a:r>
              <a:rPr lang="en-US" sz="3200" b="1" dirty="0"/>
              <a:t>EM Wave From A Magnetic Field Generator</a:t>
            </a:r>
          </a:p>
        </p:txBody>
      </p:sp>
      <p:pic>
        <p:nvPicPr>
          <p:cNvPr id="1026" name="Picture 2" descr="Figure shows a 3 dimensional diagram. A wire carrying an AC current is along the z axis. A circle labeled B0 goes around the wire. It lies in the xy plane. Another circle, labeled E0 goes through B0. E0 lies in the xz plane. Circle B1 goes through E0 and E1 goes through B1, and so on forming what looks like a chain. Circles B0, B1 and B2 are in the xy plane, with their centres along the x axis. These are interspersed with circles E0, E1 and E2 in the xz plane, whose centers lie on the y axis.">
            <a:extLst>
              <a:ext uri="{FF2B5EF4-FFF2-40B4-BE49-F238E27FC236}">
                <a16:creationId xmlns:a16="http://schemas.microsoft.com/office/drawing/2014/main" id="{97DCC327-0A59-4F16-9051-458AE788AE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437" y="1884500"/>
            <a:ext cx="6410325" cy="21145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https://qph.fs.quoracdn.net/main-qimg-2b7d6b567802333ea9ec6470bb47b38c-c">
            <a:extLst>
              <a:ext uri="{FF2B5EF4-FFF2-40B4-BE49-F238E27FC236}">
                <a16:creationId xmlns:a16="http://schemas.microsoft.com/office/drawing/2014/main" id="{861D248D-D173-4A6C-A057-FD35175CEE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766256">
            <a:off x="9229933" y="3377028"/>
            <a:ext cx="2505075" cy="1781175"/>
          </a:xfrm>
          <a:prstGeom prst="rect">
            <a:avLst/>
          </a:prstGeom>
          <a:noFill/>
          <a:extLst>
            <a:ext uri="{909E8E84-426E-40DD-AFC4-6F175D3DCCD1}">
              <a14:hiddenFill xmlns:a14="http://schemas.microsoft.com/office/drawing/2010/main">
                <a:solidFill>
                  <a:srgbClr val="FFFFFF"/>
                </a:solidFill>
              </a14:hiddenFill>
            </a:ext>
          </a:extLst>
        </p:spPr>
      </p:pic>
      <p:sp>
        <p:nvSpPr>
          <p:cNvPr id="12" name="Right Brace 11">
            <a:extLst>
              <a:ext uri="{FF2B5EF4-FFF2-40B4-BE49-F238E27FC236}">
                <a16:creationId xmlns:a16="http://schemas.microsoft.com/office/drawing/2014/main" id="{5B35645D-A0BE-43EA-890F-BECF3EE0B2BC}"/>
              </a:ext>
            </a:extLst>
          </p:cNvPr>
          <p:cNvSpPr/>
          <p:nvPr/>
        </p:nvSpPr>
        <p:spPr>
          <a:xfrm rot="5400000">
            <a:off x="10169124" y="4346974"/>
            <a:ext cx="635799" cy="2514601"/>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155F8537-90FF-4CB2-BD3D-8E033383CBDF}"/>
              </a:ext>
            </a:extLst>
          </p:cNvPr>
          <p:cNvSpPr txBox="1"/>
          <p:nvPr/>
        </p:nvSpPr>
        <p:spPr>
          <a:xfrm>
            <a:off x="9801226" y="6015037"/>
            <a:ext cx="1442831" cy="523220"/>
          </a:xfrm>
          <a:prstGeom prst="rect">
            <a:avLst/>
          </a:prstGeom>
          <a:noFill/>
        </p:spPr>
        <p:txBody>
          <a:bodyPr wrap="none" rtlCol="0">
            <a:spAutoFit/>
          </a:bodyPr>
          <a:lstStyle/>
          <a:p>
            <a:r>
              <a:rPr lang="en-US" sz="2800" b="1" dirty="0"/>
              <a:t>Far Field</a:t>
            </a:r>
          </a:p>
        </p:txBody>
      </p:sp>
      <p:cxnSp>
        <p:nvCxnSpPr>
          <p:cNvPr id="14" name="Straight Arrow Connector 13">
            <a:extLst>
              <a:ext uri="{FF2B5EF4-FFF2-40B4-BE49-F238E27FC236}">
                <a16:creationId xmlns:a16="http://schemas.microsoft.com/office/drawing/2014/main" id="{E56CA5EB-9011-42E8-8755-851CF133ED8F}"/>
              </a:ext>
            </a:extLst>
          </p:cNvPr>
          <p:cNvCxnSpPr/>
          <p:nvPr/>
        </p:nvCxnSpPr>
        <p:spPr>
          <a:xfrm flipH="1">
            <a:off x="1700213" y="1328738"/>
            <a:ext cx="300037" cy="528637"/>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6D70DB4-C405-4027-B3A7-FAAF9606A25F}"/>
              </a:ext>
            </a:extLst>
          </p:cNvPr>
          <p:cNvSpPr txBox="1"/>
          <p:nvPr/>
        </p:nvSpPr>
        <p:spPr>
          <a:xfrm>
            <a:off x="2000250" y="1014413"/>
            <a:ext cx="6753003" cy="830997"/>
          </a:xfrm>
          <a:prstGeom prst="rect">
            <a:avLst/>
          </a:prstGeom>
          <a:noFill/>
        </p:spPr>
        <p:txBody>
          <a:bodyPr wrap="none" rtlCol="0">
            <a:spAutoFit/>
          </a:bodyPr>
          <a:lstStyle/>
          <a:p>
            <a:r>
              <a:rPr lang="en-US" sz="2400" b="1" dirty="0"/>
              <a:t>Length must be &gt; 0.05 wavelength to start radiating</a:t>
            </a:r>
          </a:p>
          <a:p>
            <a:r>
              <a:rPr lang="en-US" sz="2400" b="1" dirty="0"/>
              <a:t>      </a:t>
            </a:r>
            <a:r>
              <a:rPr lang="en-US" sz="2400" dirty="0"/>
              <a:t>(This is why LC tank circuits don’t radiate)</a:t>
            </a:r>
          </a:p>
        </p:txBody>
      </p:sp>
      <p:sp>
        <p:nvSpPr>
          <p:cNvPr id="19" name="TextBox 18">
            <a:extLst>
              <a:ext uri="{FF2B5EF4-FFF2-40B4-BE49-F238E27FC236}">
                <a16:creationId xmlns:a16="http://schemas.microsoft.com/office/drawing/2014/main" id="{FA83FC03-082D-46C8-9FCB-254346279E43}"/>
              </a:ext>
            </a:extLst>
          </p:cNvPr>
          <p:cNvSpPr txBox="1"/>
          <p:nvPr/>
        </p:nvSpPr>
        <p:spPr>
          <a:xfrm>
            <a:off x="5453362" y="5604136"/>
            <a:ext cx="3597460" cy="1200329"/>
          </a:xfrm>
          <a:prstGeom prst="rect">
            <a:avLst/>
          </a:prstGeom>
          <a:noFill/>
        </p:spPr>
        <p:txBody>
          <a:bodyPr wrap="none" rtlCol="0">
            <a:spAutoFit/>
          </a:bodyPr>
          <a:lstStyle/>
          <a:p>
            <a:pPr marL="800100" lvl="1" indent="-342900">
              <a:buFont typeface="Arial" panose="020B0604020202020204" pitchFamily="34" charset="0"/>
              <a:buChar char="•"/>
            </a:pPr>
            <a:r>
              <a:rPr lang="en-US" sz="2400" b="1" dirty="0"/>
              <a:t>E &amp; B fields in-phase</a:t>
            </a:r>
          </a:p>
          <a:p>
            <a:pPr marL="800100" lvl="1" indent="-342900">
              <a:buFont typeface="Arial" panose="020B0604020202020204" pitchFamily="34" charset="0"/>
              <a:buChar char="•"/>
            </a:pPr>
            <a:r>
              <a:rPr lang="en-US" sz="2400" b="1" dirty="0"/>
              <a:t>Full radiation</a:t>
            </a:r>
          </a:p>
          <a:p>
            <a:pPr marL="800100" lvl="1" indent="-342900">
              <a:buFont typeface="Arial" panose="020B0604020202020204" pitchFamily="34" charset="0"/>
              <a:buChar char="•"/>
            </a:pPr>
            <a:r>
              <a:rPr lang="en-US" sz="2400" b="1" dirty="0"/>
              <a:t>No reactive energy</a:t>
            </a:r>
          </a:p>
        </p:txBody>
      </p:sp>
      <p:sp>
        <p:nvSpPr>
          <p:cNvPr id="20" name="Right Brace 19">
            <a:extLst>
              <a:ext uri="{FF2B5EF4-FFF2-40B4-BE49-F238E27FC236}">
                <a16:creationId xmlns:a16="http://schemas.microsoft.com/office/drawing/2014/main" id="{F083FB7E-85B8-44CC-8A8D-E66E949C8117}"/>
              </a:ext>
            </a:extLst>
          </p:cNvPr>
          <p:cNvSpPr/>
          <p:nvPr/>
        </p:nvSpPr>
        <p:spPr>
          <a:xfrm rot="10800000" flipH="1">
            <a:off x="9009934" y="5700713"/>
            <a:ext cx="262653" cy="1028698"/>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Oval 10">
            <a:extLst>
              <a:ext uri="{FF2B5EF4-FFF2-40B4-BE49-F238E27FC236}">
                <a16:creationId xmlns:a16="http://schemas.microsoft.com/office/drawing/2014/main" id="{52A444A9-A58D-483B-A45E-021B412C3FC9}"/>
              </a:ext>
            </a:extLst>
          </p:cNvPr>
          <p:cNvSpPr/>
          <p:nvPr/>
        </p:nvSpPr>
        <p:spPr>
          <a:xfrm>
            <a:off x="7760750" y="3086319"/>
            <a:ext cx="1270707" cy="1271589"/>
          </a:xfrm>
          <a:prstGeom prst="ellipse">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161D04B6-9A68-418A-8BF8-0B7166656E42}"/>
              </a:ext>
            </a:extLst>
          </p:cNvPr>
          <p:cNvSpPr/>
          <p:nvPr/>
        </p:nvSpPr>
        <p:spPr>
          <a:xfrm>
            <a:off x="7381875" y="3452812"/>
            <a:ext cx="1433512" cy="633413"/>
          </a:xfrm>
          <a:prstGeom prst="ellipse">
            <a:avLst/>
          </a:prstGeom>
          <a:noFill/>
          <a:ln w="222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5803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A796595-6611-49C2-8FDB-B27BCB3A3DC1}"/>
              </a:ext>
            </a:extLst>
          </p:cNvPr>
          <p:cNvSpPr txBox="1">
            <a:spLocks/>
          </p:cNvSpPr>
          <p:nvPr/>
        </p:nvSpPr>
        <p:spPr>
          <a:xfrm>
            <a:off x="838200" y="365124"/>
            <a:ext cx="10515600" cy="56252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Magnetic Loop Antenna</a:t>
            </a:r>
          </a:p>
        </p:txBody>
      </p:sp>
      <p:pic>
        <p:nvPicPr>
          <p:cNvPr id="6" name="Picture 2" descr="Figure shows a 3 dimensional diagram. A wire carrying an AC current is along the z axis. A circle labeled B0 goes around the wire. It lies in the xy plane. Another circle, labeled E0 goes through B0. E0 lies in the xz plane. Circle B1 goes through E0 and E1 goes through B1, and so on forming what looks like a chain. Circles B0, B1 and B2 are in the xy plane, with their centres along the x axis. These are interspersed with circles E0, E1 and E2 in the xz plane, whose centers lie on the y axis.">
            <a:extLst>
              <a:ext uri="{FF2B5EF4-FFF2-40B4-BE49-F238E27FC236}">
                <a16:creationId xmlns:a16="http://schemas.microsoft.com/office/drawing/2014/main" id="{0C45525B-219F-4569-A85F-76EABBBA3E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1348" y="2414237"/>
            <a:ext cx="6410325" cy="2114550"/>
          </a:xfrm>
          <a:prstGeom prst="rect">
            <a:avLst/>
          </a:prstGeom>
          <a:noFill/>
          <a:extLst>
            <a:ext uri="{909E8E84-426E-40DD-AFC4-6F175D3DCCD1}">
              <a14:hiddenFill xmlns:a14="http://schemas.microsoft.com/office/drawing/2010/main">
                <a:solidFill>
                  <a:srgbClr val="FFFFFF"/>
                </a:solidFill>
              </a14:hiddenFill>
            </a:ext>
          </a:extLst>
        </p:spPr>
      </p:pic>
      <p:sp>
        <p:nvSpPr>
          <p:cNvPr id="14" name="Right Brace 13">
            <a:extLst>
              <a:ext uri="{FF2B5EF4-FFF2-40B4-BE49-F238E27FC236}">
                <a16:creationId xmlns:a16="http://schemas.microsoft.com/office/drawing/2014/main" id="{1025B8D7-123A-4020-8E33-3B868A5B8798}"/>
              </a:ext>
            </a:extLst>
          </p:cNvPr>
          <p:cNvSpPr/>
          <p:nvPr/>
        </p:nvSpPr>
        <p:spPr>
          <a:xfrm rot="5400000">
            <a:off x="5678237" y="3026590"/>
            <a:ext cx="807245" cy="3943352"/>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660D5D47-4824-43B9-87E8-B680D81681BC}"/>
              </a:ext>
            </a:extLst>
          </p:cNvPr>
          <p:cNvSpPr txBox="1"/>
          <p:nvPr/>
        </p:nvSpPr>
        <p:spPr>
          <a:xfrm>
            <a:off x="5224609" y="5523329"/>
            <a:ext cx="1683474" cy="954107"/>
          </a:xfrm>
          <a:prstGeom prst="rect">
            <a:avLst/>
          </a:prstGeom>
          <a:noFill/>
        </p:spPr>
        <p:txBody>
          <a:bodyPr wrap="none" rtlCol="0">
            <a:spAutoFit/>
          </a:bodyPr>
          <a:lstStyle/>
          <a:p>
            <a:pPr algn="ctr"/>
            <a:r>
              <a:rPr lang="en-US" sz="2800" b="1" dirty="0"/>
              <a:t>Reactive</a:t>
            </a:r>
          </a:p>
          <a:p>
            <a:pPr algn="ctr"/>
            <a:r>
              <a:rPr lang="en-US" sz="2800" b="1" dirty="0"/>
              <a:t>Near-field</a:t>
            </a:r>
          </a:p>
        </p:txBody>
      </p:sp>
      <p:sp>
        <p:nvSpPr>
          <p:cNvPr id="5" name="Rectangle 4">
            <a:extLst>
              <a:ext uri="{FF2B5EF4-FFF2-40B4-BE49-F238E27FC236}">
                <a16:creationId xmlns:a16="http://schemas.microsoft.com/office/drawing/2014/main" id="{CC37AA4A-BBEB-41D1-BA75-C014C610B663}"/>
              </a:ext>
            </a:extLst>
          </p:cNvPr>
          <p:cNvSpPr/>
          <p:nvPr/>
        </p:nvSpPr>
        <p:spPr>
          <a:xfrm>
            <a:off x="3868615" y="2321169"/>
            <a:ext cx="914400" cy="647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2" descr="http://www.scielo.org.co/img/revistas/tecci/v11n20/v11n20a06f5.jpg">
            <a:extLst>
              <a:ext uri="{FF2B5EF4-FFF2-40B4-BE49-F238E27FC236}">
                <a16:creationId xmlns:a16="http://schemas.microsoft.com/office/drawing/2014/main" id="{03A209BB-11B7-4887-B590-0F9DA31400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97412" y="663644"/>
            <a:ext cx="2524745" cy="2563488"/>
          </a:xfrm>
          <a:prstGeom prst="rect">
            <a:avLst/>
          </a:prstGeom>
          <a:noFill/>
          <a:extLst>
            <a:ext uri="{909E8E84-426E-40DD-AFC4-6F175D3DCCD1}">
              <a14:hiddenFill xmlns:a14="http://schemas.microsoft.com/office/drawing/2010/main">
                <a:solidFill>
                  <a:srgbClr val="FFFFFF"/>
                </a:solidFill>
              </a14:hiddenFill>
            </a:ext>
          </a:extLst>
        </p:spPr>
      </p:pic>
      <p:grpSp>
        <p:nvGrpSpPr>
          <p:cNvPr id="22" name="Group 21">
            <a:extLst>
              <a:ext uri="{FF2B5EF4-FFF2-40B4-BE49-F238E27FC236}">
                <a16:creationId xmlns:a16="http://schemas.microsoft.com/office/drawing/2014/main" id="{E69CA335-F08C-41A5-A7A3-6CD4D0AC71D0}"/>
              </a:ext>
            </a:extLst>
          </p:cNvPr>
          <p:cNvGrpSpPr/>
          <p:nvPr/>
        </p:nvGrpSpPr>
        <p:grpSpPr>
          <a:xfrm>
            <a:off x="890551" y="2166424"/>
            <a:ext cx="3639245" cy="2222695"/>
            <a:chOff x="815927" y="1770287"/>
            <a:chExt cx="3679500" cy="2708119"/>
          </a:xfrm>
        </p:grpSpPr>
        <p:sp>
          <p:nvSpPr>
            <p:cNvPr id="2" name="Oval 1">
              <a:extLst>
                <a:ext uri="{FF2B5EF4-FFF2-40B4-BE49-F238E27FC236}">
                  <a16:creationId xmlns:a16="http://schemas.microsoft.com/office/drawing/2014/main" id="{BDAD4583-A6FE-4D12-BE23-9F9BBAB8E93D}"/>
                </a:ext>
              </a:extLst>
            </p:cNvPr>
            <p:cNvSpPr/>
            <p:nvPr/>
          </p:nvSpPr>
          <p:spPr>
            <a:xfrm rot="717840">
              <a:off x="1180139" y="1770287"/>
              <a:ext cx="3315288" cy="2708119"/>
            </a:xfrm>
            <a:prstGeom prst="ellipse">
              <a:avLst/>
            </a:prstGeom>
            <a:solidFill>
              <a:schemeClr val="bg1"/>
            </a:solidFill>
            <a:ln w="984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69B5D07C-936C-401C-A694-012F44F416D2}"/>
                </a:ext>
              </a:extLst>
            </p:cNvPr>
            <p:cNvGrpSpPr/>
            <p:nvPr/>
          </p:nvGrpSpPr>
          <p:grpSpPr>
            <a:xfrm>
              <a:off x="815927" y="2481216"/>
              <a:ext cx="844061" cy="726219"/>
              <a:chOff x="900333" y="2340538"/>
              <a:chExt cx="844061" cy="726219"/>
            </a:xfrm>
          </p:grpSpPr>
          <p:sp>
            <p:nvSpPr>
              <p:cNvPr id="3" name="Oval 2">
                <a:extLst>
                  <a:ext uri="{FF2B5EF4-FFF2-40B4-BE49-F238E27FC236}">
                    <a16:creationId xmlns:a16="http://schemas.microsoft.com/office/drawing/2014/main" id="{D5833B58-EF60-45D6-8AF4-1BAAAFF9ACB6}"/>
                  </a:ext>
                </a:extLst>
              </p:cNvPr>
              <p:cNvSpPr/>
              <p:nvPr/>
            </p:nvSpPr>
            <p:spPr>
              <a:xfrm>
                <a:off x="900333" y="2340538"/>
                <a:ext cx="844061" cy="726219"/>
              </a:xfrm>
              <a:prstGeom prst="ellipse">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9" name="TextBox 8">
                <a:extLst>
                  <a:ext uri="{FF2B5EF4-FFF2-40B4-BE49-F238E27FC236}">
                    <a16:creationId xmlns:a16="http://schemas.microsoft.com/office/drawing/2014/main" id="{595F7987-B185-4139-A359-F7AFB3AE5221}"/>
                  </a:ext>
                </a:extLst>
              </p:cNvPr>
              <p:cNvSpPr txBox="1"/>
              <p:nvPr/>
            </p:nvSpPr>
            <p:spPr>
              <a:xfrm>
                <a:off x="1034539" y="2505322"/>
                <a:ext cx="569177" cy="400110"/>
              </a:xfrm>
              <a:prstGeom prst="rect">
                <a:avLst/>
              </a:prstGeom>
              <a:solidFill>
                <a:schemeClr val="bg1"/>
              </a:solidFill>
            </p:spPr>
            <p:txBody>
              <a:bodyPr wrap="square" rtlCol="0">
                <a:spAutoFit/>
              </a:bodyPr>
              <a:lstStyle/>
              <a:p>
                <a:r>
                  <a:rPr lang="en-US" sz="2000" b="1" dirty="0">
                    <a:latin typeface="Bookman Old Style" panose="02050604050505020204" pitchFamily="18" charset="0"/>
                  </a:rPr>
                  <a:t>RF</a:t>
                </a:r>
              </a:p>
            </p:txBody>
          </p:sp>
        </p:grpSp>
      </p:grpSp>
      <p:sp>
        <p:nvSpPr>
          <p:cNvPr id="23" name="TextBox 22">
            <a:extLst>
              <a:ext uri="{FF2B5EF4-FFF2-40B4-BE49-F238E27FC236}">
                <a16:creationId xmlns:a16="http://schemas.microsoft.com/office/drawing/2014/main" id="{1E97EA9E-0E23-412C-8A98-013A1774C4DF}"/>
              </a:ext>
            </a:extLst>
          </p:cNvPr>
          <p:cNvSpPr txBox="1"/>
          <p:nvPr/>
        </p:nvSpPr>
        <p:spPr>
          <a:xfrm flipH="1">
            <a:off x="8904848" y="2883877"/>
            <a:ext cx="2813537" cy="369332"/>
          </a:xfrm>
          <a:prstGeom prst="rect">
            <a:avLst/>
          </a:prstGeom>
          <a:solidFill>
            <a:schemeClr val="bg1"/>
          </a:solidFill>
        </p:spPr>
        <p:txBody>
          <a:bodyPr wrap="square" rtlCol="0">
            <a:spAutoFit/>
          </a:bodyPr>
          <a:lstStyle/>
          <a:p>
            <a:pPr algn="ctr"/>
            <a:r>
              <a:rPr lang="en-US" b="1" dirty="0"/>
              <a:t>Far Field Pattern</a:t>
            </a:r>
          </a:p>
        </p:txBody>
      </p:sp>
      <p:cxnSp>
        <p:nvCxnSpPr>
          <p:cNvPr id="17" name="Straight Arrow Connector 16">
            <a:extLst>
              <a:ext uri="{FF2B5EF4-FFF2-40B4-BE49-F238E27FC236}">
                <a16:creationId xmlns:a16="http://schemas.microsoft.com/office/drawing/2014/main" id="{F6CF985F-62BA-4C31-A60F-9F94A6F546B2}"/>
              </a:ext>
            </a:extLst>
          </p:cNvPr>
          <p:cNvCxnSpPr>
            <a:cxnSpLocks/>
          </p:cNvCxnSpPr>
          <p:nvPr/>
        </p:nvCxnSpPr>
        <p:spPr>
          <a:xfrm flipV="1">
            <a:off x="4306956" y="2173357"/>
            <a:ext cx="808383" cy="662609"/>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B564B0BE-C028-4D89-A412-3EA023C8B85C}"/>
              </a:ext>
            </a:extLst>
          </p:cNvPr>
          <p:cNvCxnSpPr>
            <a:cxnSpLocks/>
          </p:cNvCxnSpPr>
          <p:nvPr/>
        </p:nvCxnSpPr>
        <p:spPr>
          <a:xfrm flipV="1">
            <a:off x="3544956" y="1457739"/>
            <a:ext cx="457201" cy="828263"/>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2AC2D6E-AF64-49AF-8236-89BE3C711CD4}"/>
              </a:ext>
            </a:extLst>
          </p:cNvPr>
          <p:cNvCxnSpPr>
            <a:cxnSpLocks/>
          </p:cNvCxnSpPr>
          <p:nvPr/>
        </p:nvCxnSpPr>
        <p:spPr>
          <a:xfrm flipH="1" flipV="1">
            <a:off x="1789043" y="1311965"/>
            <a:ext cx="298174" cy="841514"/>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7343D8A-6BDE-4DE1-8D5E-86FF8D69FCAB}"/>
              </a:ext>
            </a:extLst>
          </p:cNvPr>
          <p:cNvCxnSpPr>
            <a:cxnSpLocks/>
          </p:cNvCxnSpPr>
          <p:nvPr/>
        </p:nvCxnSpPr>
        <p:spPr>
          <a:xfrm flipH="1" flipV="1">
            <a:off x="516835" y="2305878"/>
            <a:ext cx="821635" cy="384314"/>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2150DB52-64C3-4BA2-9A33-ACC6BBCDE722}"/>
              </a:ext>
            </a:extLst>
          </p:cNvPr>
          <p:cNvCxnSpPr>
            <a:cxnSpLocks/>
          </p:cNvCxnSpPr>
          <p:nvPr/>
        </p:nvCxnSpPr>
        <p:spPr>
          <a:xfrm flipH="1">
            <a:off x="821635" y="3810002"/>
            <a:ext cx="722244" cy="523459"/>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E662822-919E-4462-BB01-795F3E1E2D43}"/>
              </a:ext>
            </a:extLst>
          </p:cNvPr>
          <p:cNvCxnSpPr>
            <a:cxnSpLocks/>
          </p:cNvCxnSpPr>
          <p:nvPr/>
        </p:nvCxnSpPr>
        <p:spPr>
          <a:xfrm flipH="1">
            <a:off x="2093843" y="4293706"/>
            <a:ext cx="357809" cy="874642"/>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C6BC4292-647B-4030-A38A-626E721E98B3}"/>
              </a:ext>
            </a:extLst>
          </p:cNvPr>
          <p:cNvCxnSpPr>
            <a:cxnSpLocks/>
          </p:cNvCxnSpPr>
          <p:nvPr/>
        </p:nvCxnSpPr>
        <p:spPr>
          <a:xfrm>
            <a:off x="4227444" y="4081672"/>
            <a:ext cx="728869" cy="609598"/>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A54FBDF5-9BC0-46F8-9203-6832C43A2C48}"/>
              </a:ext>
            </a:extLst>
          </p:cNvPr>
          <p:cNvCxnSpPr>
            <a:cxnSpLocks/>
          </p:cNvCxnSpPr>
          <p:nvPr/>
        </p:nvCxnSpPr>
        <p:spPr>
          <a:xfrm>
            <a:off x="3491949" y="4406350"/>
            <a:ext cx="258416" cy="801754"/>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7752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AC2D8-DC4E-4F45-B1A1-8416B4938AE6}"/>
              </a:ext>
            </a:extLst>
          </p:cNvPr>
          <p:cNvSpPr txBox="1">
            <a:spLocks/>
          </p:cNvSpPr>
          <p:nvPr/>
        </p:nvSpPr>
        <p:spPr>
          <a:xfrm>
            <a:off x="838200" y="365124"/>
            <a:ext cx="10515600" cy="56252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Electric Field Antenna</a:t>
            </a:r>
          </a:p>
        </p:txBody>
      </p:sp>
      <p:cxnSp>
        <p:nvCxnSpPr>
          <p:cNvPr id="7" name="Straight Arrow Connector 6">
            <a:extLst>
              <a:ext uri="{FF2B5EF4-FFF2-40B4-BE49-F238E27FC236}">
                <a16:creationId xmlns:a16="http://schemas.microsoft.com/office/drawing/2014/main" id="{EDFC1A1A-73BC-4BC3-A19B-4346F0D675D5}"/>
              </a:ext>
            </a:extLst>
          </p:cNvPr>
          <p:cNvCxnSpPr>
            <a:cxnSpLocks/>
          </p:cNvCxnSpPr>
          <p:nvPr/>
        </p:nvCxnSpPr>
        <p:spPr>
          <a:xfrm flipH="1">
            <a:off x="1698675" y="3063460"/>
            <a:ext cx="988254" cy="0"/>
          </a:xfrm>
          <a:prstGeom prst="straightConnector1">
            <a:avLst/>
          </a:prstGeom>
          <a:ln w="155575" cmpd="sng">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0AEEC778-3E9A-4393-8FCF-50D8F9C73AA9}"/>
              </a:ext>
            </a:extLst>
          </p:cNvPr>
          <p:cNvCxnSpPr>
            <a:cxnSpLocks/>
          </p:cNvCxnSpPr>
          <p:nvPr/>
        </p:nvCxnSpPr>
        <p:spPr>
          <a:xfrm flipH="1">
            <a:off x="1676350" y="3581620"/>
            <a:ext cx="1024646" cy="0"/>
          </a:xfrm>
          <a:prstGeom prst="straightConnector1">
            <a:avLst/>
          </a:prstGeom>
          <a:ln w="155575" cmpd="sng">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70DBE851-88BC-4E4D-80DD-FC0076F788F7}"/>
              </a:ext>
            </a:extLst>
          </p:cNvPr>
          <p:cNvGrpSpPr/>
          <p:nvPr/>
        </p:nvGrpSpPr>
        <p:grpSpPr>
          <a:xfrm>
            <a:off x="711539" y="3097950"/>
            <a:ext cx="580108" cy="477079"/>
            <a:chOff x="3539145" y="5489458"/>
            <a:chExt cx="580108" cy="477079"/>
          </a:xfrm>
        </p:grpSpPr>
        <p:sp>
          <p:nvSpPr>
            <p:cNvPr id="10" name="Oval 9">
              <a:extLst>
                <a:ext uri="{FF2B5EF4-FFF2-40B4-BE49-F238E27FC236}">
                  <a16:creationId xmlns:a16="http://schemas.microsoft.com/office/drawing/2014/main" id="{9C25CB72-72BA-4BD3-9CC7-37F711D383CE}"/>
                </a:ext>
              </a:extLst>
            </p:cNvPr>
            <p:cNvSpPr/>
            <p:nvPr/>
          </p:nvSpPr>
          <p:spPr>
            <a:xfrm>
              <a:off x="3539145" y="5489458"/>
              <a:ext cx="543339" cy="477079"/>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1" name="TextBox 10">
              <a:extLst>
                <a:ext uri="{FF2B5EF4-FFF2-40B4-BE49-F238E27FC236}">
                  <a16:creationId xmlns:a16="http://schemas.microsoft.com/office/drawing/2014/main" id="{EC20EA75-E4BE-404D-AA5D-6030D17DC7A2}"/>
                </a:ext>
              </a:extLst>
            </p:cNvPr>
            <p:cNvSpPr txBox="1"/>
            <p:nvPr/>
          </p:nvSpPr>
          <p:spPr>
            <a:xfrm>
              <a:off x="3545057" y="5514536"/>
              <a:ext cx="574196" cy="400110"/>
            </a:xfrm>
            <a:prstGeom prst="rect">
              <a:avLst/>
            </a:prstGeom>
            <a:noFill/>
          </p:spPr>
          <p:txBody>
            <a:bodyPr wrap="none" rtlCol="0">
              <a:spAutoFit/>
            </a:bodyPr>
            <a:lstStyle/>
            <a:p>
              <a:r>
                <a:rPr lang="en-US" sz="2000" b="1" dirty="0">
                  <a:latin typeface="Bookman Old Style" panose="02050604050505020204" pitchFamily="18" charset="0"/>
                </a:rPr>
                <a:t>DC</a:t>
              </a:r>
            </a:p>
          </p:txBody>
        </p:sp>
      </p:grpSp>
      <p:cxnSp>
        <p:nvCxnSpPr>
          <p:cNvPr id="12" name="Straight Arrow Connector 11">
            <a:extLst>
              <a:ext uri="{FF2B5EF4-FFF2-40B4-BE49-F238E27FC236}">
                <a16:creationId xmlns:a16="http://schemas.microsoft.com/office/drawing/2014/main" id="{3022B7B1-948C-4889-9627-40FB6BD0B29B}"/>
              </a:ext>
            </a:extLst>
          </p:cNvPr>
          <p:cNvCxnSpPr>
            <a:cxnSpLocks/>
          </p:cNvCxnSpPr>
          <p:nvPr/>
        </p:nvCxnSpPr>
        <p:spPr>
          <a:xfrm>
            <a:off x="977730" y="3584779"/>
            <a:ext cx="682258" cy="0"/>
          </a:xfrm>
          <a:prstGeom prst="straightConnector1">
            <a:avLst/>
          </a:prstGeom>
          <a:ln w="60325" cmpd="sng">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46393A49-74DB-4BAD-A672-68FB2773E694}"/>
              </a:ext>
            </a:extLst>
          </p:cNvPr>
          <p:cNvCxnSpPr>
            <a:cxnSpLocks/>
          </p:cNvCxnSpPr>
          <p:nvPr/>
        </p:nvCxnSpPr>
        <p:spPr>
          <a:xfrm>
            <a:off x="1031656" y="3061931"/>
            <a:ext cx="682258" cy="0"/>
          </a:xfrm>
          <a:prstGeom prst="straightConnector1">
            <a:avLst/>
          </a:prstGeom>
          <a:ln w="60325" cmpd="sng">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BBB8F69-8A54-4489-871C-48735B41006F}"/>
              </a:ext>
            </a:extLst>
          </p:cNvPr>
          <p:cNvSpPr txBox="1"/>
          <p:nvPr/>
        </p:nvSpPr>
        <p:spPr>
          <a:xfrm>
            <a:off x="2419643" y="2546252"/>
            <a:ext cx="389850" cy="584775"/>
          </a:xfrm>
          <a:prstGeom prst="rect">
            <a:avLst/>
          </a:prstGeom>
          <a:noFill/>
        </p:spPr>
        <p:txBody>
          <a:bodyPr wrap="none" rtlCol="0">
            <a:spAutoFit/>
          </a:bodyPr>
          <a:lstStyle/>
          <a:p>
            <a:r>
              <a:rPr lang="en-US" sz="3200" b="1" dirty="0"/>
              <a:t>+</a:t>
            </a:r>
          </a:p>
        </p:txBody>
      </p:sp>
      <p:sp>
        <p:nvSpPr>
          <p:cNvPr id="15" name="TextBox 14">
            <a:extLst>
              <a:ext uri="{FF2B5EF4-FFF2-40B4-BE49-F238E27FC236}">
                <a16:creationId xmlns:a16="http://schemas.microsoft.com/office/drawing/2014/main" id="{CE8F491D-C894-4582-B1BF-626BC0F70E84}"/>
              </a:ext>
            </a:extLst>
          </p:cNvPr>
          <p:cNvSpPr txBox="1"/>
          <p:nvPr/>
        </p:nvSpPr>
        <p:spPr>
          <a:xfrm>
            <a:off x="2445434" y="3500510"/>
            <a:ext cx="309700" cy="584775"/>
          </a:xfrm>
          <a:prstGeom prst="rect">
            <a:avLst/>
          </a:prstGeom>
          <a:noFill/>
        </p:spPr>
        <p:txBody>
          <a:bodyPr wrap="none" rtlCol="0">
            <a:spAutoFit/>
          </a:bodyPr>
          <a:lstStyle/>
          <a:p>
            <a:r>
              <a:rPr lang="en-US" sz="3200" b="1" dirty="0"/>
              <a:t>-</a:t>
            </a:r>
          </a:p>
        </p:txBody>
      </p:sp>
      <p:sp>
        <p:nvSpPr>
          <p:cNvPr id="16" name="TextBox 15">
            <a:extLst>
              <a:ext uri="{FF2B5EF4-FFF2-40B4-BE49-F238E27FC236}">
                <a16:creationId xmlns:a16="http://schemas.microsoft.com/office/drawing/2014/main" id="{E8581048-3E16-4294-B528-8E7110B7CEA9}"/>
              </a:ext>
            </a:extLst>
          </p:cNvPr>
          <p:cNvSpPr txBox="1"/>
          <p:nvPr/>
        </p:nvSpPr>
        <p:spPr>
          <a:xfrm>
            <a:off x="1784252" y="3162885"/>
            <a:ext cx="806631" cy="369332"/>
          </a:xfrm>
          <a:prstGeom prst="rect">
            <a:avLst/>
          </a:prstGeom>
          <a:noFill/>
        </p:spPr>
        <p:txBody>
          <a:bodyPr wrap="none" rtlCol="0">
            <a:spAutoFit/>
          </a:bodyPr>
          <a:lstStyle/>
          <a:p>
            <a:r>
              <a:rPr lang="en-US" b="1" dirty="0"/>
              <a:t>E Field</a:t>
            </a:r>
          </a:p>
        </p:txBody>
      </p:sp>
      <p:cxnSp>
        <p:nvCxnSpPr>
          <p:cNvPr id="17" name="Straight Arrow Connector 16">
            <a:extLst>
              <a:ext uri="{FF2B5EF4-FFF2-40B4-BE49-F238E27FC236}">
                <a16:creationId xmlns:a16="http://schemas.microsoft.com/office/drawing/2014/main" id="{EC997D80-6ADD-44A3-AFD6-9B791D619844}"/>
              </a:ext>
            </a:extLst>
          </p:cNvPr>
          <p:cNvCxnSpPr>
            <a:cxnSpLocks/>
          </p:cNvCxnSpPr>
          <p:nvPr/>
        </p:nvCxnSpPr>
        <p:spPr>
          <a:xfrm>
            <a:off x="2627792" y="3152387"/>
            <a:ext cx="0" cy="357809"/>
          </a:xfrm>
          <a:prstGeom prst="straightConnector1">
            <a:avLst/>
          </a:prstGeom>
          <a:ln w="2222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A49363E-7D77-401E-8113-301A7F201E63}"/>
              </a:ext>
            </a:extLst>
          </p:cNvPr>
          <p:cNvCxnSpPr>
            <a:cxnSpLocks/>
          </p:cNvCxnSpPr>
          <p:nvPr/>
        </p:nvCxnSpPr>
        <p:spPr>
          <a:xfrm>
            <a:off x="1781386" y="3150043"/>
            <a:ext cx="0" cy="357809"/>
          </a:xfrm>
          <a:prstGeom prst="straightConnector1">
            <a:avLst/>
          </a:prstGeom>
          <a:ln w="22225">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5207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08111-22A9-401F-A977-B96549A4AC46}"/>
              </a:ext>
            </a:extLst>
          </p:cNvPr>
          <p:cNvSpPr txBox="1">
            <a:spLocks/>
          </p:cNvSpPr>
          <p:nvPr/>
        </p:nvSpPr>
        <p:spPr>
          <a:xfrm>
            <a:off x="838200" y="365124"/>
            <a:ext cx="10515600" cy="56252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Electric Field Antenna</a:t>
            </a:r>
          </a:p>
        </p:txBody>
      </p:sp>
      <p:grpSp>
        <p:nvGrpSpPr>
          <p:cNvPr id="7" name="Group 6">
            <a:extLst>
              <a:ext uri="{FF2B5EF4-FFF2-40B4-BE49-F238E27FC236}">
                <a16:creationId xmlns:a16="http://schemas.microsoft.com/office/drawing/2014/main" id="{C59E7608-CF09-407F-963A-478E1C468D17}"/>
              </a:ext>
            </a:extLst>
          </p:cNvPr>
          <p:cNvGrpSpPr/>
          <p:nvPr/>
        </p:nvGrpSpPr>
        <p:grpSpPr>
          <a:xfrm>
            <a:off x="3958077" y="1935626"/>
            <a:ext cx="6743699" cy="3114675"/>
            <a:chOff x="3986213" y="2371725"/>
            <a:chExt cx="6743699" cy="3114675"/>
          </a:xfrm>
        </p:grpSpPr>
        <p:pic>
          <p:nvPicPr>
            <p:cNvPr id="4" name="Picture 2" descr="Figure shows a 3 dimensional diagram. A wire carrying an AC current is along the z axis. A circle labeled B0 goes around the wire. It lies in the xy plane. Another circle, labeled E0 goes through B0. E0 lies in the xz plane. Circle B1 goes through E0 and E1 goes through B1, and so on forming what looks like a chain. Circles B0, B1 and B2 are in the xy plane, with their centres along the x axis. These are interspersed with circles E0, E1 and E2 in the xz plane, whose centers lie on the y axis.">
              <a:extLst>
                <a:ext uri="{FF2B5EF4-FFF2-40B4-BE49-F238E27FC236}">
                  <a16:creationId xmlns:a16="http://schemas.microsoft.com/office/drawing/2014/main" id="{2D8920F2-49A7-428C-9888-31B0C36DCC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9587" y="2684600"/>
              <a:ext cx="6410325" cy="21145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BBDB5BF0-A165-44C7-91ED-6629090291CF}"/>
                </a:ext>
              </a:extLst>
            </p:cNvPr>
            <p:cNvSpPr/>
            <p:nvPr/>
          </p:nvSpPr>
          <p:spPr>
            <a:xfrm>
              <a:off x="3986213" y="2371725"/>
              <a:ext cx="3457575" cy="3114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89DDFED-DACF-4B49-A3C0-FE7A88013717}"/>
                </a:ext>
              </a:extLst>
            </p:cNvPr>
            <p:cNvSpPr/>
            <p:nvPr/>
          </p:nvSpPr>
          <p:spPr>
            <a:xfrm>
              <a:off x="6843713" y="3214687"/>
              <a:ext cx="1000126" cy="1271589"/>
            </a:xfrm>
            <a:prstGeom prst="ellipse">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Arrow Connector 7">
            <a:extLst>
              <a:ext uri="{FF2B5EF4-FFF2-40B4-BE49-F238E27FC236}">
                <a16:creationId xmlns:a16="http://schemas.microsoft.com/office/drawing/2014/main" id="{237DEEFC-75F6-4F3C-B67F-FD77AD290CE8}"/>
              </a:ext>
            </a:extLst>
          </p:cNvPr>
          <p:cNvCxnSpPr>
            <a:cxnSpLocks/>
          </p:cNvCxnSpPr>
          <p:nvPr/>
        </p:nvCxnSpPr>
        <p:spPr>
          <a:xfrm flipH="1">
            <a:off x="1698675" y="3063460"/>
            <a:ext cx="988254" cy="0"/>
          </a:xfrm>
          <a:prstGeom prst="straightConnector1">
            <a:avLst/>
          </a:prstGeom>
          <a:ln w="155575" cmpd="sng">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4F41161-3C52-4D02-AFD3-4B457A3A7BBB}"/>
              </a:ext>
            </a:extLst>
          </p:cNvPr>
          <p:cNvCxnSpPr>
            <a:cxnSpLocks/>
          </p:cNvCxnSpPr>
          <p:nvPr/>
        </p:nvCxnSpPr>
        <p:spPr>
          <a:xfrm flipH="1">
            <a:off x="1676350" y="3581620"/>
            <a:ext cx="1024646" cy="0"/>
          </a:xfrm>
          <a:prstGeom prst="straightConnector1">
            <a:avLst/>
          </a:prstGeom>
          <a:ln w="155575" cmpd="sng">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10682988-4316-4BD8-8845-CC0FEC51481B}"/>
              </a:ext>
            </a:extLst>
          </p:cNvPr>
          <p:cNvGrpSpPr/>
          <p:nvPr/>
        </p:nvGrpSpPr>
        <p:grpSpPr>
          <a:xfrm>
            <a:off x="711539" y="3097950"/>
            <a:ext cx="580108" cy="477079"/>
            <a:chOff x="3539145" y="5489458"/>
            <a:chExt cx="580108" cy="477079"/>
          </a:xfrm>
        </p:grpSpPr>
        <p:sp>
          <p:nvSpPr>
            <p:cNvPr id="12" name="Oval 11">
              <a:extLst>
                <a:ext uri="{FF2B5EF4-FFF2-40B4-BE49-F238E27FC236}">
                  <a16:creationId xmlns:a16="http://schemas.microsoft.com/office/drawing/2014/main" id="{5E297CE0-D6B5-4F2C-9774-F510579A52F6}"/>
                </a:ext>
              </a:extLst>
            </p:cNvPr>
            <p:cNvSpPr/>
            <p:nvPr/>
          </p:nvSpPr>
          <p:spPr>
            <a:xfrm>
              <a:off x="3539145" y="5489458"/>
              <a:ext cx="543339" cy="477079"/>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3" name="TextBox 12">
              <a:extLst>
                <a:ext uri="{FF2B5EF4-FFF2-40B4-BE49-F238E27FC236}">
                  <a16:creationId xmlns:a16="http://schemas.microsoft.com/office/drawing/2014/main" id="{F0224127-B7B4-4350-B64B-B921D23DCE0D}"/>
                </a:ext>
              </a:extLst>
            </p:cNvPr>
            <p:cNvSpPr txBox="1"/>
            <p:nvPr/>
          </p:nvSpPr>
          <p:spPr>
            <a:xfrm>
              <a:off x="3545057" y="5514536"/>
              <a:ext cx="574196" cy="400110"/>
            </a:xfrm>
            <a:prstGeom prst="rect">
              <a:avLst/>
            </a:prstGeom>
            <a:noFill/>
          </p:spPr>
          <p:txBody>
            <a:bodyPr wrap="none" rtlCol="0">
              <a:spAutoFit/>
            </a:bodyPr>
            <a:lstStyle/>
            <a:p>
              <a:r>
                <a:rPr lang="en-US" sz="2000" b="1" dirty="0">
                  <a:latin typeface="Bookman Old Style" panose="02050604050505020204" pitchFamily="18" charset="0"/>
                </a:rPr>
                <a:t>DC</a:t>
              </a:r>
            </a:p>
          </p:txBody>
        </p:sp>
      </p:grpSp>
      <p:cxnSp>
        <p:nvCxnSpPr>
          <p:cNvPr id="14" name="Straight Arrow Connector 13">
            <a:extLst>
              <a:ext uri="{FF2B5EF4-FFF2-40B4-BE49-F238E27FC236}">
                <a16:creationId xmlns:a16="http://schemas.microsoft.com/office/drawing/2014/main" id="{8BA05914-B357-4A96-85B9-5DED84A6E6A4}"/>
              </a:ext>
            </a:extLst>
          </p:cNvPr>
          <p:cNvCxnSpPr>
            <a:cxnSpLocks/>
          </p:cNvCxnSpPr>
          <p:nvPr/>
        </p:nvCxnSpPr>
        <p:spPr>
          <a:xfrm>
            <a:off x="977730" y="3584779"/>
            <a:ext cx="682258" cy="0"/>
          </a:xfrm>
          <a:prstGeom prst="straightConnector1">
            <a:avLst/>
          </a:prstGeom>
          <a:ln w="60325" cmpd="sng">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15B88C0-378A-4995-875C-A4754E8973F0}"/>
              </a:ext>
            </a:extLst>
          </p:cNvPr>
          <p:cNvCxnSpPr>
            <a:cxnSpLocks/>
          </p:cNvCxnSpPr>
          <p:nvPr/>
        </p:nvCxnSpPr>
        <p:spPr>
          <a:xfrm>
            <a:off x="1031656" y="3061931"/>
            <a:ext cx="682258" cy="0"/>
          </a:xfrm>
          <a:prstGeom prst="straightConnector1">
            <a:avLst/>
          </a:prstGeom>
          <a:ln w="60325" cmpd="sng">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344D0A9B-4073-4321-ADFF-15D3D0861BC7}"/>
              </a:ext>
            </a:extLst>
          </p:cNvPr>
          <p:cNvSpPr txBox="1"/>
          <p:nvPr/>
        </p:nvSpPr>
        <p:spPr>
          <a:xfrm>
            <a:off x="2419643" y="2546252"/>
            <a:ext cx="389850" cy="584775"/>
          </a:xfrm>
          <a:prstGeom prst="rect">
            <a:avLst/>
          </a:prstGeom>
          <a:noFill/>
        </p:spPr>
        <p:txBody>
          <a:bodyPr wrap="none" rtlCol="0">
            <a:spAutoFit/>
          </a:bodyPr>
          <a:lstStyle/>
          <a:p>
            <a:r>
              <a:rPr lang="en-US" sz="3200" b="1" dirty="0"/>
              <a:t>+</a:t>
            </a:r>
          </a:p>
        </p:txBody>
      </p:sp>
      <p:sp>
        <p:nvSpPr>
          <p:cNvPr id="28" name="TextBox 27">
            <a:extLst>
              <a:ext uri="{FF2B5EF4-FFF2-40B4-BE49-F238E27FC236}">
                <a16:creationId xmlns:a16="http://schemas.microsoft.com/office/drawing/2014/main" id="{9A48A2FB-7B36-473F-89E7-C93009EF77E7}"/>
              </a:ext>
            </a:extLst>
          </p:cNvPr>
          <p:cNvSpPr txBox="1"/>
          <p:nvPr/>
        </p:nvSpPr>
        <p:spPr>
          <a:xfrm>
            <a:off x="2445434" y="3500510"/>
            <a:ext cx="309700" cy="584775"/>
          </a:xfrm>
          <a:prstGeom prst="rect">
            <a:avLst/>
          </a:prstGeom>
          <a:noFill/>
        </p:spPr>
        <p:txBody>
          <a:bodyPr wrap="none" rtlCol="0">
            <a:spAutoFit/>
          </a:bodyPr>
          <a:lstStyle/>
          <a:p>
            <a:r>
              <a:rPr lang="en-US" sz="3200" b="1" dirty="0"/>
              <a:t>-</a:t>
            </a:r>
          </a:p>
        </p:txBody>
      </p:sp>
      <p:sp>
        <p:nvSpPr>
          <p:cNvPr id="29" name="TextBox 28">
            <a:extLst>
              <a:ext uri="{FF2B5EF4-FFF2-40B4-BE49-F238E27FC236}">
                <a16:creationId xmlns:a16="http://schemas.microsoft.com/office/drawing/2014/main" id="{24DC6425-C618-4847-A026-D2A7FD441F85}"/>
              </a:ext>
            </a:extLst>
          </p:cNvPr>
          <p:cNvSpPr txBox="1"/>
          <p:nvPr/>
        </p:nvSpPr>
        <p:spPr>
          <a:xfrm>
            <a:off x="1784252" y="3162885"/>
            <a:ext cx="806631" cy="369332"/>
          </a:xfrm>
          <a:prstGeom prst="rect">
            <a:avLst/>
          </a:prstGeom>
          <a:noFill/>
        </p:spPr>
        <p:txBody>
          <a:bodyPr wrap="none" rtlCol="0">
            <a:spAutoFit/>
          </a:bodyPr>
          <a:lstStyle/>
          <a:p>
            <a:r>
              <a:rPr lang="en-US" b="1" dirty="0"/>
              <a:t>E Field</a:t>
            </a:r>
          </a:p>
        </p:txBody>
      </p:sp>
      <p:sp>
        <p:nvSpPr>
          <p:cNvPr id="30" name="TextBox 29">
            <a:extLst>
              <a:ext uri="{FF2B5EF4-FFF2-40B4-BE49-F238E27FC236}">
                <a16:creationId xmlns:a16="http://schemas.microsoft.com/office/drawing/2014/main" id="{D60DC970-4149-4BA4-92A3-5A79503FBC3D}"/>
              </a:ext>
            </a:extLst>
          </p:cNvPr>
          <p:cNvSpPr txBox="1"/>
          <p:nvPr/>
        </p:nvSpPr>
        <p:spPr>
          <a:xfrm>
            <a:off x="2881532" y="3036277"/>
            <a:ext cx="595035" cy="584775"/>
          </a:xfrm>
          <a:prstGeom prst="rect">
            <a:avLst/>
          </a:prstGeom>
          <a:noFill/>
        </p:spPr>
        <p:txBody>
          <a:bodyPr wrap="none" rtlCol="0">
            <a:spAutoFit/>
          </a:bodyPr>
          <a:lstStyle/>
          <a:p>
            <a:r>
              <a:rPr lang="en-US" sz="3200" b="1" dirty="0"/>
              <a:t>=&gt;</a:t>
            </a:r>
          </a:p>
        </p:txBody>
      </p:sp>
      <p:cxnSp>
        <p:nvCxnSpPr>
          <p:cNvPr id="31" name="Straight Arrow Connector 30">
            <a:extLst>
              <a:ext uri="{FF2B5EF4-FFF2-40B4-BE49-F238E27FC236}">
                <a16:creationId xmlns:a16="http://schemas.microsoft.com/office/drawing/2014/main" id="{D7EB3EA3-7D6E-4F42-B264-2FB19C5312C0}"/>
              </a:ext>
            </a:extLst>
          </p:cNvPr>
          <p:cNvCxnSpPr>
            <a:cxnSpLocks/>
          </p:cNvCxnSpPr>
          <p:nvPr/>
        </p:nvCxnSpPr>
        <p:spPr>
          <a:xfrm>
            <a:off x="4552072" y="2222695"/>
            <a:ext cx="0" cy="866556"/>
          </a:xfrm>
          <a:prstGeom prst="straightConnector1">
            <a:avLst/>
          </a:prstGeom>
          <a:ln w="155575" cmpd="sng">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4EF41EFB-739A-41C7-9113-451F69ACD336}"/>
              </a:ext>
            </a:extLst>
          </p:cNvPr>
          <p:cNvCxnSpPr>
            <a:cxnSpLocks/>
          </p:cNvCxnSpPr>
          <p:nvPr/>
        </p:nvCxnSpPr>
        <p:spPr>
          <a:xfrm flipV="1">
            <a:off x="4529747" y="3607411"/>
            <a:ext cx="0" cy="894251"/>
          </a:xfrm>
          <a:prstGeom prst="straightConnector1">
            <a:avLst/>
          </a:prstGeom>
          <a:ln w="155575" cmpd="sng">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C9EAEFE0-9127-4686-8E91-AF40127C8C78}"/>
              </a:ext>
            </a:extLst>
          </p:cNvPr>
          <p:cNvGrpSpPr/>
          <p:nvPr/>
        </p:nvGrpSpPr>
        <p:grpSpPr>
          <a:xfrm>
            <a:off x="3564936" y="3123741"/>
            <a:ext cx="565681" cy="477079"/>
            <a:chOff x="3539145" y="5489458"/>
            <a:chExt cx="565681" cy="477079"/>
          </a:xfrm>
        </p:grpSpPr>
        <p:sp>
          <p:nvSpPr>
            <p:cNvPr id="34" name="Oval 33">
              <a:extLst>
                <a:ext uri="{FF2B5EF4-FFF2-40B4-BE49-F238E27FC236}">
                  <a16:creationId xmlns:a16="http://schemas.microsoft.com/office/drawing/2014/main" id="{82460AC4-72C1-4FC3-B013-39044A1C610F}"/>
                </a:ext>
              </a:extLst>
            </p:cNvPr>
            <p:cNvSpPr/>
            <p:nvPr/>
          </p:nvSpPr>
          <p:spPr>
            <a:xfrm>
              <a:off x="3539145" y="5489458"/>
              <a:ext cx="543339" cy="477079"/>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5" name="TextBox 34">
              <a:extLst>
                <a:ext uri="{FF2B5EF4-FFF2-40B4-BE49-F238E27FC236}">
                  <a16:creationId xmlns:a16="http://schemas.microsoft.com/office/drawing/2014/main" id="{EF09677C-82CC-4905-8C80-C3C678FCBF36}"/>
                </a:ext>
              </a:extLst>
            </p:cNvPr>
            <p:cNvSpPr txBox="1"/>
            <p:nvPr/>
          </p:nvSpPr>
          <p:spPr>
            <a:xfrm>
              <a:off x="3545057" y="5514536"/>
              <a:ext cx="559769" cy="400110"/>
            </a:xfrm>
            <a:prstGeom prst="rect">
              <a:avLst/>
            </a:prstGeom>
            <a:noFill/>
          </p:spPr>
          <p:txBody>
            <a:bodyPr wrap="none" rtlCol="0">
              <a:spAutoFit/>
            </a:bodyPr>
            <a:lstStyle/>
            <a:p>
              <a:r>
                <a:rPr lang="en-US" sz="2000" b="1" dirty="0">
                  <a:latin typeface="Bookman Old Style" panose="02050604050505020204" pitchFamily="18" charset="0"/>
                </a:rPr>
                <a:t>RF</a:t>
              </a:r>
            </a:p>
          </p:txBody>
        </p:sp>
      </p:grpSp>
      <p:cxnSp>
        <p:nvCxnSpPr>
          <p:cNvPr id="36" name="Straight Arrow Connector 35">
            <a:extLst>
              <a:ext uri="{FF2B5EF4-FFF2-40B4-BE49-F238E27FC236}">
                <a16:creationId xmlns:a16="http://schemas.microsoft.com/office/drawing/2014/main" id="{84276CEC-4BFC-4898-B49C-A771F0B3B6F2}"/>
              </a:ext>
            </a:extLst>
          </p:cNvPr>
          <p:cNvCxnSpPr>
            <a:cxnSpLocks/>
          </p:cNvCxnSpPr>
          <p:nvPr/>
        </p:nvCxnSpPr>
        <p:spPr>
          <a:xfrm>
            <a:off x="3831127" y="3610570"/>
            <a:ext cx="682258" cy="0"/>
          </a:xfrm>
          <a:prstGeom prst="straightConnector1">
            <a:avLst/>
          </a:prstGeom>
          <a:ln w="60325" cmpd="sng">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1F598BC3-9876-487C-A343-8E352D666931}"/>
              </a:ext>
            </a:extLst>
          </p:cNvPr>
          <p:cNvCxnSpPr>
            <a:cxnSpLocks/>
          </p:cNvCxnSpPr>
          <p:nvPr/>
        </p:nvCxnSpPr>
        <p:spPr>
          <a:xfrm>
            <a:off x="3885053" y="3087722"/>
            <a:ext cx="682258" cy="0"/>
          </a:xfrm>
          <a:prstGeom prst="straightConnector1">
            <a:avLst/>
          </a:prstGeom>
          <a:ln w="60325" cmpd="sng">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7820EE5B-12DC-47C7-97D7-CFF783DCA79E}"/>
              </a:ext>
            </a:extLst>
          </p:cNvPr>
          <p:cNvSpPr txBox="1"/>
          <p:nvPr/>
        </p:nvSpPr>
        <p:spPr>
          <a:xfrm>
            <a:off x="4372708" y="1699846"/>
            <a:ext cx="389850" cy="584775"/>
          </a:xfrm>
          <a:prstGeom prst="rect">
            <a:avLst/>
          </a:prstGeom>
          <a:noFill/>
        </p:spPr>
        <p:txBody>
          <a:bodyPr wrap="none" rtlCol="0">
            <a:spAutoFit/>
          </a:bodyPr>
          <a:lstStyle/>
          <a:p>
            <a:r>
              <a:rPr lang="en-US" sz="3200" b="1" dirty="0"/>
              <a:t>+</a:t>
            </a:r>
          </a:p>
        </p:txBody>
      </p:sp>
      <p:sp>
        <p:nvSpPr>
          <p:cNvPr id="39" name="TextBox 38">
            <a:extLst>
              <a:ext uri="{FF2B5EF4-FFF2-40B4-BE49-F238E27FC236}">
                <a16:creationId xmlns:a16="http://schemas.microsoft.com/office/drawing/2014/main" id="{C5324003-DD18-42B0-95BD-E5BA439F41BB}"/>
              </a:ext>
            </a:extLst>
          </p:cNvPr>
          <p:cNvSpPr txBox="1"/>
          <p:nvPr/>
        </p:nvSpPr>
        <p:spPr>
          <a:xfrm>
            <a:off x="4384431" y="4314092"/>
            <a:ext cx="309700" cy="584775"/>
          </a:xfrm>
          <a:prstGeom prst="rect">
            <a:avLst/>
          </a:prstGeom>
          <a:noFill/>
        </p:spPr>
        <p:txBody>
          <a:bodyPr wrap="none" rtlCol="0">
            <a:spAutoFit/>
          </a:bodyPr>
          <a:lstStyle/>
          <a:p>
            <a:r>
              <a:rPr lang="en-US" sz="3200" b="1" dirty="0"/>
              <a:t>-</a:t>
            </a:r>
          </a:p>
        </p:txBody>
      </p:sp>
      <p:sp>
        <p:nvSpPr>
          <p:cNvPr id="40" name="TextBox 39">
            <a:extLst>
              <a:ext uri="{FF2B5EF4-FFF2-40B4-BE49-F238E27FC236}">
                <a16:creationId xmlns:a16="http://schemas.microsoft.com/office/drawing/2014/main" id="{03D1B791-CE16-4B0C-AB6B-B2039F6DFA3D}"/>
              </a:ext>
            </a:extLst>
          </p:cNvPr>
          <p:cNvSpPr txBox="1"/>
          <p:nvPr/>
        </p:nvSpPr>
        <p:spPr>
          <a:xfrm>
            <a:off x="5130018" y="3188676"/>
            <a:ext cx="806631" cy="369332"/>
          </a:xfrm>
          <a:prstGeom prst="rect">
            <a:avLst/>
          </a:prstGeom>
          <a:noFill/>
        </p:spPr>
        <p:txBody>
          <a:bodyPr wrap="none" rtlCol="0">
            <a:spAutoFit/>
          </a:bodyPr>
          <a:lstStyle/>
          <a:p>
            <a:r>
              <a:rPr lang="en-US" b="1" dirty="0"/>
              <a:t>E Field</a:t>
            </a:r>
          </a:p>
        </p:txBody>
      </p:sp>
      <p:sp>
        <p:nvSpPr>
          <p:cNvPr id="44" name="Arc 43">
            <a:extLst>
              <a:ext uri="{FF2B5EF4-FFF2-40B4-BE49-F238E27FC236}">
                <a16:creationId xmlns:a16="http://schemas.microsoft.com/office/drawing/2014/main" id="{4351A93B-C9A2-4D5F-8EFB-5737C8FC72F5}"/>
              </a:ext>
            </a:extLst>
          </p:cNvPr>
          <p:cNvSpPr/>
          <p:nvPr/>
        </p:nvSpPr>
        <p:spPr>
          <a:xfrm>
            <a:off x="4002157" y="2279374"/>
            <a:ext cx="1616765" cy="1828800"/>
          </a:xfrm>
          <a:prstGeom prst="arc">
            <a:avLst>
              <a:gd name="adj1" fmla="val 16200000"/>
              <a:gd name="adj2" fmla="val 2148211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Arc 44">
            <a:extLst>
              <a:ext uri="{FF2B5EF4-FFF2-40B4-BE49-F238E27FC236}">
                <a16:creationId xmlns:a16="http://schemas.microsoft.com/office/drawing/2014/main" id="{E5BAE3D6-6A6C-427D-99CB-4BE4133BBF32}"/>
              </a:ext>
            </a:extLst>
          </p:cNvPr>
          <p:cNvSpPr/>
          <p:nvPr/>
        </p:nvSpPr>
        <p:spPr>
          <a:xfrm rot="5400000">
            <a:off x="3931920" y="2754924"/>
            <a:ext cx="1650610" cy="1711568"/>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TextBox 45">
            <a:extLst>
              <a:ext uri="{FF2B5EF4-FFF2-40B4-BE49-F238E27FC236}">
                <a16:creationId xmlns:a16="http://schemas.microsoft.com/office/drawing/2014/main" id="{19FEF7D3-3727-40DE-AAB8-11915F7B50A9}"/>
              </a:ext>
            </a:extLst>
          </p:cNvPr>
          <p:cNvSpPr txBox="1"/>
          <p:nvPr/>
        </p:nvSpPr>
        <p:spPr>
          <a:xfrm>
            <a:off x="6058486" y="3019864"/>
            <a:ext cx="595035" cy="584775"/>
          </a:xfrm>
          <a:prstGeom prst="rect">
            <a:avLst/>
          </a:prstGeom>
          <a:noFill/>
        </p:spPr>
        <p:txBody>
          <a:bodyPr wrap="none" rtlCol="0">
            <a:spAutoFit/>
          </a:bodyPr>
          <a:lstStyle/>
          <a:p>
            <a:r>
              <a:rPr lang="en-US" sz="3200" b="1" dirty="0"/>
              <a:t>=&gt;</a:t>
            </a:r>
          </a:p>
        </p:txBody>
      </p:sp>
      <p:sp>
        <p:nvSpPr>
          <p:cNvPr id="47" name="TextBox 46">
            <a:extLst>
              <a:ext uri="{FF2B5EF4-FFF2-40B4-BE49-F238E27FC236}">
                <a16:creationId xmlns:a16="http://schemas.microsoft.com/office/drawing/2014/main" id="{1B2090F5-A602-468D-BB21-AFE38CA6CFFC}"/>
              </a:ext>
            </a:extLst>
          </p:cNvPr>
          <p:cNvSpPr txBox="1"/>
          <p:nvPr/>
        </p:nvSpPr>
        <p:spPr>
          <a:xfrm>
            <a:off x="3889716" y="3889717"/>
            <a:ext cx="534121" cy="400110"/>
          </a:xfrm>
          <a:prstGeom prst="rect">
            <a:avLst/>
          </a:prstGeom>
          <a:noFill/>
        </p:spPr>
        <p:txBody>
          <a:bodyPr wrap="none" rtlCol="0">
            <a:spAutoFit/>
          </a:bodyPr>
          <a:lstStyle/>
          <a:p>
            <a:r>
              <a:rPr lang="en-US" sz="2000" b="1" dirty="0"/>
              <a:t>L/2</a:t>
            </a:r>
          </a:p>
        </p:txBody>
      </p:sp>
      <p:sp>
        <p:nvSpPr>
          <p:cNvPr id="48" name="TextBox 47">
            <a:extLst>
              <a:ext uri="{FF2B5EF4-FFF2-40B4-BE49-F238E27FC236}">
                <a16:creationId xmlns:a16="http://schemas.microsoft.com/office/drawing/2014/main" id="{BF8062D3-2A4F-4A73-80F6-D48FA1F64AF2}"/>
              </a:ext>
            </a:extLst>
          </p:cNvPr>
          <p:cNvSpPr txBox="1"/>
          <p:nvPr/>
        </p:nvSpPr>
        <p:spPr>
          <a:xfrm>
            <a:off x="3901439" y="2438400"/>
            <a:ext cx="534121" cy="400110"/>
          </a:xfrm>
          <a:prstGeom prst="rect">
            <a:avLst/>
          </a:prstGeom>
          <a:noFill/>
        </p:spPr>
        <p:txBody>
          <a:bodyPr wrap="none" rtlCol="0">
            <a:spAutoFit/>
          </a:bodyPr>
          <a:lstStyle/>
          <a:p>
            <a:r>
              <a:rPr lang="en-US" sz="2000" b="1" dirty="0"/>
              <a:t>L/2</a:t>
            </a:r>
          </a:p>
        </p:txBody>
      </p:sp>
      <p:sp>
        <p:nvSpPr>
          <p:cNvPr id="49" name="TextBox 48">
            <a:extLst>
              <a:ext uri="{FF2B5EF4-FFF2-40B4-BE49-F238E27FC236}">
                <a16:creationId xmlns:a16="http://schemas.microsoft.com/office/drawing/2014/main" id="{56AD0FEA-5A83-4A00-9CB8-C6D87345C66A}"/>
              </a:ext>
            </a:extLst>
          </p:cNvPr>
          <p:cNvSpPr txBox="1"/>
          <p:nvPr/>
        </p:nvSpPr>
        <p:spPr>
          <a:xfrm>
            <a:off x="3437206" y="1298917"/>
            <a:ext cx="2232278" cy="400110"/>
          </a:xfrm>
          <a:prstGeom prst="rect">
            <a:avLst/>
          </a:prstGeom>
          <a:noFill/>
        </p:spPr>
        <p:txBody>
          <a:bodyPr wrap="none" rtlCol="0">
            <a:spAutoFit/>
          </a:bodyPr>
          <a:lstStyle/>
          <a:p>
            <a:r>
              <a:rPr lang="en-US" sz="2000" b="1" dirty="0"/>
              <a:t>L&gt; 0.05 wavelength</a:t>
            </a:r>
          </a:p>
        </p:txBody>
      </p:sp>
      <p:sp>
        <p:nvSpPr>
          <p:cNvPr id="50" name="Right Brace 49">
            <a:extLst>
              <a:ext uri="{FF2B5EF4-FFF2-40B4-BE49-F238E27FC236}">
                <a16:creationId xmlns:a16="http://schemas.microsoft.com/office/drawing/2014/main" id="{898DAA10-D9D3-4E68-91CE-16607CBF8398}"/>
              </a:ext>
            </a:extLst>
          </p:cNvPr>
          <p:cNvSpPr/>
          <p:nvPr/>
        </p:nvSpPr>
        <p:spPr>
          <a:xfrm rot="5400000">
            <a:off x="8040950" y="2934274"/>
            <a:ext cx="815818" cy="3472301"/>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TextBox 50">
            <a:extLst>
              <a:ext uri="{FF2B5EF4-FFF2-40B4-BE49-F238E27FC236}">
                <a16:creationId xmlns:a16="http://schemas.microsoft.com/office/drawing/2014/main" id="{090C8E24-D1DF-4B14-AF02-02E73A59466D}"/>
              </a:ext>
            </a:extLst>
          </p:cNvPr>
          <p:cNvSpPr txBox="1"/>
          <p:nvPr/>
        </p:nvSpPr>
        <p:spPr>
          <a:xfrm>
            <a:off x="7602050" y="5199773"/>
            <a:ext cx="1683474" cy="954107"/>
          </a:xfrm>
          <a:prstGeom prst="rect">
            <a:avLst/>
          </a:prstGeom>
          <a:noFill/>
        </p:spPr>
        <p:txBody>
          <a:bodyPr wrap="none" rtlCol="0">
            <a:spAutoFit/>
          </a:bodyPr>
          <a:lstStyle/>
          <a:p>
            <a:pPr algn="ctr"/>
            <a:r>
              <a:rPr lang="en-US" sz="2800" b="1" dirty="0"/>
              <a:t>Reactive</a:t>
            </a:r>
          </a:p>
          <a:p>
            <a:pPr algn="ctr"/>
            <a:r>
              <a:rPr lang="en-US" sz="2800" b="1" dirty="0"/>
              <a:t>Near-field</a:t>
            </a:r>
          </a:p>
        </p:txBody>
      </p:sp>
      <p:cxnSp>
        <p:nvCxnSpPr>
          <p:cNvPr id="41" name="Straight Arrow Connector 40">
            <a:extLst>
              <a:ext uri="{FF2B5EF4-FFF2-40B4-BE49-F238E27FC236}">
                <a16:creationId xmlns:a16="http://schemas.microsoft.com/office/drawing/2014/main" id="{E4BE4C24-FF68-4A1A-8472-9415EA535EF2}"/>
              </a:ext>
            </a:extLst>
          </p:cNvPr>
          <p:cNvCxnSpPr>
            <a:cxnSpLocks/>
          </p:cNvCxnSpPr>
          <p:nvPr/>
        </p:nvCxnSpPr>
        <p:spPr>
          <a:xfrm>
            <a:off x="2627792" y="3152387"/>
            <a:ext cx="0" cy="357809"/>
          </a:xfrm>
          <a:prstGeom prst="straightConnector1">
            <a:avLst/>
          </a:prstGeom>
          <a:ln w="2222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C0924FF1-64F1-4A22-8ED4-6C77BFCF341D}"/>
              </a:ext>
            </a:extLst>
          </p:cNvPr>
          <p:cNvCxnSpPr>
            <a:cxnSpLocks/>
          </p:cNvCxnSpPr>
          <p:nvPr/>
        </p:nvCxnSpPr>
        <p:spPr>
          <a:xfrm>
            <a:off x="1781386" y="3150043"/>
            <a:ext cx="0" cy="357809"/>
          </a:xfrm>
          <a:prstGeom prst="straightConnector1">
            <a:avLst/>
          </a:prstGeom>
          <a:ln w="22225">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6063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E62A00D-A5CF-4570-A154-F1765FDEE0F3}"/>
              </a:ext>
            </a:extLst>
          </p:cNvPr>
          <p:cNvSpPr txBox="1">
            <a:spLocks/>
          </p:cNvSpPr>
          <p:nvPr/>
        </p:nvSpPr>
        <p:spPr>
          <a:xfrm>
            <a:off x="838200" y="365124"/>
            <a:ext cx="10515600" cy="56252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Magnetic Loop Antenna</a:t>
            </a:r>
          </a:p>
        </p:txBody>
      </p:sp>
      <p:sp>
        <p:nvSpPr>
          <p:cNvPr id="20" name="Content Placeholder 2">
            <a:extLst>
              <a:ext uri="{FF2B5EF4-FFF2-40B4-BE49-F238E27FC236}">
                <a16:creationId xmlns:a16="http://schemas.microsoft.com/office/drawing/2014/main" id="{C9251028-038C-4FC9-B100-10F1E3318437}"/>
              </a:ext>
            </a:extLst>
          </p:cNvPr>
          <p:cNvSpPr txBox="1">
            <a:spLocks/>
          </p:cNvSpPr>
          <p:nvPr/>
        </p:nvSpPr>
        <p:spPr>
          <a:xfrm>
            <a:off x="838200" y="1097280"/>
            <a:ext cx="10571922" cy="51975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Why is it called a Magnetic Loop antenna?</a:t>
            </a:r>
          </a:p>
          <a:p>
            <a:pPr lvl="1"/>
            <a:r>
              <a:rPr lang="en-US" dirty="0"/>
              <a:t>In the reactive near-field:</a:t>
            </a:r>
          </a:p>
          <a:p>
            <a:pPr lvl="2"/>
            <a:r>
              <a:rPr lang="en-US" sz="2200" dirty="0"/>
              <a:t>It generates a magnetic field on transmit and,</a:t>
            </a:r>
          </a:p>
          <a:p>
            <a:pPr lvl="2"/>
            <a:r>
              <a:rPr lang="en-US" sz="2200" dirty="0"/>
              <a:t>It responds primarily to the magnetic field of an </a:t>
            </a:r>
            <a:r>
              <a:rPr lang="en-US" sz="2200"/>
              <a:t>EM wave </a:t>
            </a:r>
            <a:r>
              <a:rPr lang="en-US" sz="2200" dirty="0"/>
              <a:t>when receiving</a:t>
            </a:r>
          </a:p>
          <a:p>
            <a:r>
              <a:rPr lang="en-US" dirty="0"/>
              <a:t>In the far field, there is no difference between the EM wave generated from a magnetic loop or from a dipole</a:t>
            </a:r>
          </a:p>
          <a:p>
            <a:r>
              <a:rPr lang="en-US" dirty="0"/>
              <a:t>Ground effects:</a:t>
            </a:r>
          </a:p>
          <a:p>
            <a:pPr lvl="1"/>
            <a:r>
              <a:rPr lang="en-US" dirty="0"/>
              <a:t>Near field: detuning and losses are minimal </a:t>
            </a:r>
          </a:p>
          <a:p>
            <a:pPr lvl="1"/>
            <a:r>
              <a:rPr lang="en-US" dirty="0"/>
              <a:t>Far field: similar to ground mounted vertical</a:t>
            </a:r>
          </a:p>
        </p:txBody>
      </p:sp>
      <p:pic>
        <p:nvPicPr>
          <p:cNvPr id="21" name="Picture 1" descr="Elevation Radiation Patterns for Magnetic&#10;                      Loop Antenna modeled for 14, 21 and 28 MHz at 5&#10;                      feet above Average Ground (4nec2 model).">
            <a:extLst>
              <a:ext uri="{FF2B5EF4-FFF2-40B4-BE49-F238E27FC236}">
                <a16:creationId xmlns:a16="http://schemas.microsoft.com/office/drawing/2014/main" id="{49618883-A819-4B67-9F71-CD0FD99E4A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3777" y="3326295"/>
            <a:ext cx="3103762" cy="3383101"/>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Straight Arrow Connector 21">
            <a:extLst>
              <a:ext uri="{FF2B5EF4-FFF2-40B4-BE49-F238E27FC236}">
                <a16:creationId xmlns:a16="http://schemas.microsoft.com/office/drawing/2014/main" id="{4E4690C1-C384-43DA-A851-23A9952B706F}"/>
              </a:ext>
            </a:extLst>
          </p:cNvPr>
          <p:cNvCxnSpPr>
            <a:cxnSpLocks/>
          </p:cNvCxnSpPr>
          <p:nvPr/>
        </p:nvCxnSpPr>
        <p:spPr>
          <a:xfrm>
            <a:off x="7076660" y="4691269"/>
            <a:ext cx="1601741" cy="388015"/>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208C4974-904F-49AE-B0AE-B6A2A6D00932}"/>
              </a:ext>
            </a:extLst>
          </p:cNvPr>
          <p:cNvSpPr txBox="1"/>
          <p:nvPr/>
        </p:nvSpPr>
        <p:spPr>
          <a:xfrm>
            <a:off x="4797287" y="4876800"/>
            <a:ext cx="3427477" cy="369332"/>
          </a:xfrm>
          <a:prstGeom prst="rect">
            <a:avLst/>
          </a:prstGeom>
          <a:noFill/>
        </p:spPr>
        <p:txBody>
          <a:bodyPr wrap="none" rtlCol="0">
            <a:spAutoFit/>
          </a:bodyPr>
          <a:lstStyle/>
          <a:p>
            <a:r>
              <a:rPr lang="en-US" b="1" dirty="0"/>
              <a:t>Pseudo-Brewster angle notch-out </a:t>
            </a:r>
          </a:p>
        </p:txBody>
      </p:sp>
    </p:spTree>
    <p:extLst>
      <p:ext uri="{BB962C8B-B14F-4D97-AF65-F5344CB8AC3E}">
        <p14:creationId xmlns:p14="http://schemas.microsoft.com/office/powerpoint/2010/main" val="4192584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C0E64-6192-4C97-AFFF-4C4BC064DDE6}"/>
              </a:ext>
            </a:extLst>
          </p:cNvPr>
          <p:cNvSpPr txBox="1">
            <a:spLocks/>
          </p:cNvSpPr>
          <p:nvPr/>
        </p:nvSpPr>
        <p:spPr>
          <a:xfrm>
            <a:off x="838200" y="1253331"/>
            <a:ext cx="10515600" cy="50414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Made up of </a:t>
            </a:r>
            <a:r>
              <a:rPr lang="en-US" u="sng" dirty="0"/>
              <a:t>two</a:t>
            </a:r>
            <a:r>
              <a:rPr lang="en-US" dirty="0"/>
              <a:t> time varying components:</a:t>
            </a:r>
          </a:p>
          <a:p>
            <a:pPr lvl="1"/>
            <a:r>
              <a:rPr lang="en-US" dirty="0"/>
              <a:t>Electric field (E)</a:t>
            </a:r>
          </a:p>
          <a:p>
            <a:pPr lvl="1"/>
            <a:r>
              <a:rPr lang="en-US" dirty="0"/>
              <a:t>Magnetic field (B)</a:t>
            </a:r>
          </a:p>
          <a:p>
            <a:r>
              <a:rPr lang="en-US" dirty="0"/>
              <a:t>Electric and magnetic fields</a:t>
            </a:r>
            <a:endParaRPr lang="en-US" b="1" i="1" u="sng" dirty="0"/>
          </a:p>
          <a:p>
            <a:pPr lvl="1"/>
            <a:r>
              <a:rPr lang="en-US" dirty="0"/>
              <a:t>Orthogonal and in phase</a:t>
            </a:r>
          </a:p>
          <a:p>
            <a:pPr lvl="1"/>
            <a:r>
              <a:rPr lang="en-US" b="1" i="1" u="sng" dirty="0"/>
              <a:t>Are tightly coupled to each other </a:t>
            </a:r>
          </a:p>
          <a:p>
            <a:pPr lvl="1"/>
            <a:r>
              <a:rPr lang="en-US" dirty="0"/>
              <a:t>Propagate through space at the speed of light</a:t>
            </a:r>
          </a:p>
          <a:p>
            <a:pPr lvl="1"/>
            <a:r>
              <a:rPr lang="en-US" dirty="0"/>
              <a:t>How do we know this: Maxwell’ equations</a:t>
            </a:r>
          </a:p>
          <a:p>
            <a:r>
              <a:rPr lang="en-US" dirty="0"/>
              <a:t>Greatest physicists all time:</a:t>
            </a:r>
          </a:p>
          <a:p>
            <a:pPr marL="914400" lvl="1" indent="-457200">
              <a:buFont typeface="+mj-lt"/>
              <a:buAutoNum type="arabicPeriod"/>
            </a:pPr>
            <a:r>
              <a:rPr lang="en-US" dirty="0"/>
              <a:t>Newton (F= ma)</a:t>
            </a:r>
          </a:p>
          <a:p>
            <a:pPr marL="914400" lvl="1" indent="-457200">
              <a:buFont typeface="+mj-lt"/>
              <a:buAutoNum type="arabicPeriod"/>
            </a:pPr>
            <a:r>
              <a:rPr lang="en-US" dirty="0"/>
              <a:t>Einstein (E= mc</a:t>
            </a:r>
            <a:r>
              <a:rPr lang="en-US" b="1" baseline="30000" dirty="0"/>
              <a:t>2</a:t>
            </a:r>
            <a:r>
              <a:rPr lang="en-US" dirty="0"/>
              <a:t>)</a:t>
            </a:r>
          </a:p>
          <a:p>
            <a:pPr marL="914400" lvl="1" indent="-457200">
              <a:buFont typeface="+mj-lt"/>
              <a:buAutoNum type="arabicPeriod"/>
            </a:pPr>
            <a:r>
              <a:rPr lang="en-US" dirty="0"/>
              <a:t>?</a:t>
            </a:r>
          </a:p>
        </p:txBody>
      </p:sp>
      <p:pic>
        <p:nvPicPr>
          <p:cNvPr id="2049" name="Picture 1" descr="https://qph.fs.quoracdn.net/main-qimg-2b7d6b567802333ea9ec6470bb47b38c-c">
            <a:extLst>
              <a:ext uri="{FF2B5EF4-FFF2-40B4-BE49-F238E27FC236}">
                <a16:creationId xmlns:a16="http://schemas.microsoft.com/office/drawing/2014/main" id="{1035F1AE-6533-409A-A639-F62AE4BB2E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0725" y="1594606"/>
            <a:ext cx="2505075" cy="1781175"/>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91025BB4-8588-4C67-90E4-5EF7D400E887}"/>
              </a:ext>
            </a:extLst>
          </p:cNvPr>
          <p:cNvSpPr txBox="1">
            <a:spLocks/>
          </p:cNvSpPr>
          <p:nvPr/>
        </p:nvSpPr>
        <p:spPr>
          <a:xfrm>
            <a:off x="838200" y="365124"/>
            <a:ext cx="10515600" cy="56252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Electromagnetic (EM) Wave</a:t>
            </a:r>
          </a:p>
        </p:txBody>
      </p:sp>
    </p:spTree>
    <p:extLst>
      <p:ext uri="{BB962C8B-B14F-4D97-AF65-F5344CB8AC3E}">
        <p14:creationId xmlns:p14="http://schemas.microsoft.com/office/powerpoint/2010/main" val="4241946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A7086-B1A1-4A5D-BCE0-EFD1B5E3CF10}"/>
              </a:ext>
            </a:extLst>
          </p:cNvPr>
          <p:cNvSpPr txBox="1">
            <a:spLocks/>
          </p:cNvSpPr>
          <p:nvPr/>
        </p:nvSpPr>
        <p:spPr>
          <a:xfrm>
            <a:off x="838200" y="365124"/>
            <a:ext cx="10515600" cy="56252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Electromagnetic (EM) Wave</a:t>
            </a:r>
          </a:p>
        </p:txBody>
      </p:sp>
      <p:sp>
        <p:nvSpPr>
          <p:cNvPr id="6" name="Content Placeholder 2">
            <a:extLst>
              <a:ext uri="{FF2B5EF4-FFF2-40B4-BE49-F238E27FC236}">
                <a16:creationId xmlns:a16="http://schemas.microsoft.com/office/drawing/2014/main" id="{C5A6C3FF-4024-4BAA-BD24-67C87334816E}"/>
              </a:ext>
            </a:extLst>
          </p:cNvPr>
          <p:cNvSpPr txBox="1">
            <a:spLocks/>
          </p:cNvSpPr>
          <p:nvPr/>
        </p:nvSpPr>
        <p:spPr>
          <a:xfrm>
            <a:off x="838200" y="1253331"/>
            <a:ext cx="10515600" cy="50414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Made up of </a:t>
            </a:r>
            <a:r>
              <a:rPr lang="en-US" u="sng" dirty="0"/>
              <a:t>two</a:t>
            </a:r>
            <a:r>
              <a:rPr lang="en-US" dirty="0"/>
              <a:t> time varying components:</a:t>
            </a:r>
          </a:p>
          <a:p>
            <a:pPr lvl="1"/>
            <a:r>
              <a:rPr lang="en-US" dirty="0"/>
              <a:t>Electric field (E)</a:t>
            </a:r>
          </a:p>
          <a:p>
            <a:pPr lvl="1"/>
            <a:r>
              <a:rPr lang="en-US" dirty="0"/>
              <a:t>Magnetic field (B)</a:t>
            </a:r>
          </a:p>
          <a:p>
            <a:r>
              <a:rPr lang="en-US" dirty="0"/>
              <a:t>Electric and magnetic fields</a:t>
            </a:r>
            <a:endParaRPr lang="en-US" b="1" i="1" u="sng" dirty="0"/>
          </a:p>
          <a:p>
            <a:pPr lvl="1"/>
            <a:r>
              <a:rPr lang="en-US" dirty="0"/>
              <a:t>Orthogonal and in phase</a:t>
            </a:r>
          </a:p>
          <a:p>
            <a:pPr lvl="1"/>
            <a:r>
              <a:rPr lang="en-US" b="1" i="1" u="sng" dirty="0"/>
              <a:t>Are tightly coupled to each other </a:t>
            </a:r>
          </a:p>
          <a:p>
            <a:pPr lvl="1"/>
            <a:r>
              <a:rPr lang="en-US" dirty="0"/>
              <a:t>Propagate through space at the speed of light</a:t>
            </a:r>
          </a:p>
          <a:p>
            <a:pPr lvl="1"/>
            <a:r>
              <a:rPr lang="en-US" dirty="0"/>
              <a:t>How do we know this: Maxwell’ equations</a:t>
            </a:r>
          </a:p>
          <a:p>
            <a:r>
              <a:rPr lang="en-US" dirty="0"/>
              <a:t>Greatest physicists all time:</a:t>
            </a:r>
          </a:p>
          <a:p>
            <a:pPr marL="914400" lvl="1" indent="-457200">
              <a:buFont typeface="+mj-lt"/>
              <a:buAutoNum type="arabicPeriod"/>
            </a:pPr>
            <a:r>
              <a:rPr lang="en-US" dirty="0"/>
              <a:t>Newton (F= ma)</a:t>
            </a:r>
          </a:p>
          <a:p>
            <a:pPr marL="914400" lvl="1" indent="-457200">
              <a:buFont typeface="+mj-lt"/>
              <a:buAutoNum type="arabicPeriod"/>
            </a:pPr>
            <a:r>
              <a:rPr lang="en-US" dirty="0"/>
              <a:t>Einstein (E= mc</a:t>
            </a:r>
            <a:r>
              <a:rPr lang="en-US" b="1" baseline="30000" dirty="0"/>
              <a:t>2</a:t>
            </a:r>
            <a:r>
              <a:rPr lang="en-US" dirty="0"/>
              <a:t>)</a:t>
            </a:r>
          </a:p>
          <a:p>
            <a:pPr marL="914400" lvl="1" indent="-457200">
              <a:buFont typeface="+mj-lt"/>
              <a:buAutoNum type="arabicPeriod"/>
            </a:pPr>
            <a:r>
              <a:rPr lang="en-US" dirty="0"/>
              <a:t>Maxwell (Maxwell’s equations)</a:t>
            </a:r>
          </a:p>
        </p:txBody>
      </p:sp>
      <p:pic>
        <p:nvPicPr>
          <p:cNvPr id="7" name="Picture 1" descr="https://qph.fs.quoracdn.net/main-qimg-2b7d6b567802333ea9ec6470bb47b38c-c">
            <a:extLst>
              <a:ext uri="{FF2B5EF4-FFF2-40B4-BE49-F238E27FC236}">
                <a16:creationId xmlns:a16="http://schemas.microsoft.com/office/drawing/2014/main" id="{634A90BF-F995-4B80-8748-450A8FF7D5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0725" y="1594606"/>
            <a:ext cx="2505075" cy="1781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6593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6FB20AC-83AD-4939-B5C4-C010237E7038}"/>
              </a:ext>
            </a:extLst>
          </p:cNvPr>
          <p:cNvSpPr txBox="1">
            <a:spLocks/>
          </p:cNvSpPr>
          <p:nvPr/>
        </p:nvSpPr>
        <p:spPr>
          <a:xfrm>
            <a:off x="838200" y="365124"/>
            <a:ext cx="10515600" cy="56252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Force Fields &amp; EM Waves</a:t>
            </a:r>
          </a:p>
        </p:txBody>
      </p:sp>
      <p:sp>
        <p:nvSpPr>
          <p:cNvPr id="8" name="Content Placeholder 2">
            <a:extLst>
              <a:ext uri="{FF2B5EF4-FFF2-40B4-BE49-F238E27FC236}">
                <a16:creationId xmlns:a16="http://schemas.microsoft.com/office/drawing/2014/main" id="{0CB28197-63CE-49D3-B34B-E3B6132E938A}"/>
              </a:ext>
            </a:extLst>
          </p:cNvPr>
          <p:cNvSpPr txBox="1">
            <a:spLocks/>
          </p:cNvSpPr>
          <p:nvPr/>
        </p:nvSpPr>
        <p:spPr>
          <a:xfrm>
            <a:off x="838200" y="1253331"/>
            <a:ext cx="10515600" cy="50414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latin typeface="&amp;quot"/>
              </a:rPr>
              <a:t>Charged particle: free electron (which has a </a:t>
            </a:r>
            <a:r>
              <a:rPr lang="en-US">
                <a:solidFill>
                  <a:srgbClr val="000000"/>
                </a:solidFill>
                <a:latin typeface="&amp;quot"/>
              </a:rPr>
              <a:t>negative charge)</a:t>
            </a:r>
            <a:endParaRPr lang="en-US" dirty="0">
              <a:solidFill>
                <a:srgbClr val="000000"/>
              </a:solidFill>
              <a:latin typeface="&amp;quot"/>
            </a:endParaRPr>
          </a:p>
          <a:p>
            <a:r>
              <a:rPr lang="en-US" u="sng" dirty="0">
                <a:solidFill>
                  <a:srgbClr val="000000"/>
                </a:solidFill>
                <a:latin typeface="&amp;quot"/>
              </a:rPr>
              <a:t>Constant</a:t>
            </a:r>
            <a:r>
              <a:rPr lang="en-US" dirty="0">
                <a:solidFill>
                  <a:srgbClr val="000000"/>
                </a:solidFill>
                <a:latin typeface="&amp;quot"/>
              </a:rPr>
              <a:t> electric field is produced by a </a:t>
            </a:r>
            <a:r>
              <a:rPr lang="en-US" u="sng" dirty="0">
                <a:solidFill>
                  <a:srgbClr val="000000"/>
                </a:solidFill>
                <a:latin typeface="&amp;quot"/>
              </a:rPr>
              <a:t>stationary</a:t>
            </a:r>
            <a:r>
              <a:rPr lang="en-US" dirty="0">
                <a:solidFill>
                  <a:srgbClr val="000000"/>
                </a:solidFill>
                <a:latin typeface="&amp;quot"/>
              </a:rPr>
              <a:t> </a:t>
            </a:r>
            <a:r>
              <a:rPr lang="en-US" dirty="0">
                <a:latin typeface="&amp;quot"/>
              </a:rPr>
              <a:t>charged particle</a:t>
            </a:r>
            <a:endParaRPr lang="en-US" dirty="0">
              <a:solidFill>
                <a:srgbClr val="000000"/>
              </a:solidFill>
              <a:latin typeface="&amp;quot"/>
            </a:endParaRPr>
          </a:p>
          <a:p>
            <a:pPr lvl="1"/>
            <a:r>
              <a:rPr lang="en-US" dirty="0">
                <a:solidFill>
                  <a:srgbClr val="000000"/>
                </a:solidFill>
                <a:latin typeface="&amp;quot"/>
              </a:rPr>
              <a:t>Example: a capacitor with a DC charge</a:t>
            </a:r>
          </a:p>
          <a:p>
            <a:r>
              <a:rPr lang="en-US" u="sng" dirty="0">
                <a:solidFill>
                  <a:srgbClr val="000000"/>
                </a:solidFill>
                <a:latin typeface="&amp;quot"/>
              </a:rPr>
              <a:t>Constant</a:t>
            </a:r>
            <a:r>
              <a:rPr lang="en-US" dirty="0">
                <a:solidFill>
                  <a:srgbClr val="000000"/>
                </a:solidFill>
                <a:latin typeface="&amp;quot"/>
              </a:rPr>
              <a:t> magnetic field is produced by a </a:t>
            </a:r>
            <a:r>
              <a:rPr lang="en-US" u="sng" dirty="0">
                <a:solidFill>
                  <a:srgbClr val="000000"/>
                </a:solidFill>
                <a:latin typeface="&amp;quot"/>
              </a:rPr>
              <a:t>moving</a:t>
            </a:r>
            <a:r>
              <a:rPr lang="en-US" dirty="0">
                <a:solidFill>
                  <a:srgbClr val="000000"/>
                </a:solidFill>
                <a:latin typeface="&amp;quot"/>
              </a:rPr>
              <a:t> charged</a:t>
            </a:r>
          </a:p>
          <a:p>
            <a:pPr lvl="1"/>
            <a:r>
              <a:rPr lang="en-US" dirty="0">
                <a:solidFill>
                  <a:srgbClr val="000000"/>
                </a:solidFill>
                <a:latin typeface="&amp;quot"/>
              </a:rPr>
              <a:t>Important point: charges are moving at a </a:t>
            </a:r>
            <a:r>
              <a:rPr lang="en-US" u="sng" dirty="0">
                <a:solidFill>
                  <a:srgbClr val="000000"/>
                </a:solidFill>
                <a:latin typeface="&amp;quot"/>
              </a:rPr>
              <a:t>constant</a:t>
            </a:r>
            <a:r>
              <a:rPr lang="en-US" dirty="0">
                <a:solidFill>
                  <a:srgbClr val="000000"/>
                </a:solidFill>
                <a:latin typeface="&amp;quot"/>
              </a:rPr>
              <a:t> velocity</a:t>
            </a:r>
          </a:p>
          <a:p>
            <a:pPr lvl="1"/>
            <a:r>
              <a:rPr lang="en-US" dirty="0">
                <a:solidFill>
                  <a:srgbClr val="000000"/>
                </a:solidFill>
                <a:latin typeface="&amp;quot"/>
              </a:rPr>
              <a:t>Example: a DC current flowing thru a conductor</a:t>
            </a:r>
          </a:p>
          <a:p>
            <a:r>
              <a:rPr lang="en-US" dirty="0">
                <a:solidFill>
                  <a:srgbClr val="000000"/>
                </a:solidFill>
                <a:latin typeface="&amp;quot"/>
              </a:rPr>
              <a:t>An EM wave is produced by an </a:t>
            </a:r>
            <a:r>
              <a:rPr lang="en-US" u="sng" dirty="0">
                <a:solidFill>
                  <a:srgbClr val="000000"/>
                </a:solidFill>
                <a:latin typeface="&amp;quot"/>
              </a:rPr>
              <a:t>accelerating</a:t>
            </a:r>
            <a:r>
              <a:rPr lang="en-US" dirty="0">
                <a:solidFill>
                  <a:srgbClr val="000000"/>
                </a:solidFill>
                <a:latin typeface="&amp;quot"/>
              </a:rPr>
              <a:t> charged particle</a:t>
            </a:r>
            <a:endParaRPr lang="en-US" dirty="0"/>
          </a:p>
          <a:p>
            <a:pPr lvl="1"/>
            <a:r>
              <a:rPr lang="en-US" dirty="0">
                <a:solidFill>
                  <a:srgbClr val="000000"/>
                </a:solidFill>
                <a:latin typeface="&amp;quot"/>
              </a:rPr>
              <a:t>Examples:</a:t>
            </a:r>
          </a:p>
          <a:p>
            <a:pPr lvl="2"/>
            <a:r>
              <a:rPr lang="en-US" sz="2200" dirty="0">
                <a:solidFill>
                  <a:srgbClr val="000000"/>
                </a:solidFill>
                <a:latin typeface="&amp;quot"/>
              </a:rPr>
              <a:t>Particle accelerator</a:t>
            </a:r>
          </a:p>
          <a:p>
            <a:pPr lvl="2"/>
            <a:r>
              <a:rPr lang="en-US" sz="2200" b="1" dirty="0">
                <a:solidFill>
                  <a:srgbClr val="000000"/>
                </a:solidFill>
                <a:latin typeface="&amp;quot"/>
              </a:rPr>
              <a:t>AC current flowing thru a conductor of sufficient length</a:t>
            </a:r>
          </a:p>
        </p:txBody>
      </p:sp>
    </p:spTree>
    <p:extLst>
      <p:ext uri="{BB962C8B-B14F-4D97-AF65-F5344CB8AC3E}">
        <p14:creationId xmlns:p14="http://schemas.microsoft.com/office/powerpoint/2010/main" val="262900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8E80B09-F558-4B18-811A-6DDA6577E0DD}"/>
              </a:ext>
            </a:extLst>
          </p:cNvPr>
          <p:cNvPicPr>
            <a:picLocks noChangeAspect="1"/>
          </p:cNvPicPr>
          <p:nvPr/>
        </p:nvPicPr>
        <p:blipFill>
          <a:blip r:embed="rId2"/>
          <a:stretch>
            <a:fillRect/>
          </a:stretch>
        </p:blipFill>
        <p:spPr>
          <a:xfrm>
            <a:off x="17272" y="13059"/>
            <a:ext cx="12174728" cy="6844942"/>
          </a:xfrm>
          <a:prstGeom prst="rect">
            <a:avLst/>
          </a:prstGeom>
        </p:spPr>
      </p:pic>
    </p:spTree>
    <p:extLst>
      <p:ext uri="{BB962C8B-B14F-4D97-AF65-F5344CB8AC3E}">
        <p14:creationId xmlns:p14="http://schemas.microsoft.com/office/powerpoint/2010/main" val="2733647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E6536-5871-477E-A3C8-D9035FF9042F}"/>
              </a:ext>
            </a:extLst>
          </p:cNvPr>
          <p:cNvSpPr txBox="1">
            <a:spLocks/>
          </p:cNvSpPr>
          <p:nvPr/>
        </p:nvSpPr>
        <p:spPr>
          <a:xfrm>
            <a:off x="838200" y="365124"/>
            <a:ext cx="10515600" cy="56252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Why Are Maxwell’s Equations Important</a:t>
            </a:r>
          </a:p>
        </p:txBody>
      </p:sp>
      <p:sp>
        <p:nvSpPr>
          <p:cNvPr id="3" name="Content Placeholder 2">
            <a:extLst>
              <a:ext uri="{FF2B5EF4-FFF2-40B4-BE49-F238E27FC236}">
                <a16:creationId xmlns:a16="http://schemas.microsoft.com/office/drawing/2014/main" id="{9CE55ED2-C511-476B-9072-C0B44F0C098D}"/>
              </a:ext>
            </a:extLst>
          </p:cNvPr>
          <p:cNvSpPr txBox="1">
            <a:spLocks/>
          </p:cNvSpPr>
          <p:nvPr/>
        </p:nvSpPr>
        <p:spPr>
          <a:xfrm>
            <a:off x="838199" y="1253331"/>
            <a:ext cx="10906125" cy="50414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Show the link between electricity, magnetism and light</a:t>
            </a:r>
          </a:p>
          <a:p>
            <a:pPr lvl="1"/>
            <a:r>
              <a:rPr lang="en-US" dirty="0"/>
              <a:t>Show that light is a form of EM radiation</a:t>
            </a:r>
          </a:p>
          <a:p>
            <a:r>
              <a:rPr lang="en-US" dirty="0"/>
              <a:t>Break down under some conditions</a:t>
            </a:r>
          </a:p>
          <a:p>
            <a:pPr lvl="1"/>
            <a:r>
              <a:rPr lang="en-US" dirty="0"/>
              <a:t>Led Einstein to Theory of Relativity</a:t>
            </a:r>
          </a:p>
          <a:p>
            <a:r>
              <a:rPr lang="en-US" b="1" dirty="0"/>
              <a:t>Mathematical description of how EM waves are generated</a:t>
            </a:r>
            <a:r>
              <a:rPr lang="en-US" dirty="0"/>
              <a:t> and altered</a:t>
            </a:r>
          </a:p>
        </p:txBody>
      </p:sp>
    </p:spTree>
    <p:extLst>
      <p:ext uri="{BB962C8B-B14F-4D97-AF65-F5344CB8AC3E}">
        <p14:creationId xmlns:p14="http://schemas.microsoft.com/office/powerpoint/2010/main" val="2946118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ABB54-A080-4884-A1CD-2790BCA413D9}"/>
              </a:ext>
            </a:extLst>
          </p:cNvPr>
          <p:cNvSpPr txBox="1">
            <a:spLocks/>
          </p:cNvSpPr>
          <p:nvPr/>
        </p:nvSpPr>
        <p:spPr>
          <a:xfrm>
            <a:off x="838200" y="365124"/>
            <a:ext cx="10515600" cy="56252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How Does An EM Wave Get Generated </a:t>
            </a:r>
          </a:p>
        </p:txBody>
      </p:sp>
      <p:sp>
        <p:nvSpPr>
          <p:cNvPr id="3" name="Content Placeholder 2">
            <a:extLst>
              <a:ext uri="{FF2B5EF4-FFF2-40B4-BE49-F238E27FC236}">
                <a16:creationId xmlns:a16="http://schemas.microsoft.com/office/drawing/2014/main" id="{EE785698-80C3-40B9-AF8F-0E3372CBD52B}"/>
              </a:ext>
            </a:extLst>
          </p:cNvPr>
          <p:cNvSpPr txBox="1">
            <a:spLocks/>
          </p:cNvSpPr>
          <p:nvPr/>
        </p:nvSpPr>
        <p:spPr>
          <a:xfrm>
            <a:off x="838200" y="1253331"/>
            <a:ext cx="10515600" cy="50414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latin typeface="&amp;quot"/>
              </a:rPr>
              <a:t>From Maxwell’s equations:</a:t>
            </a:r>
          </a:p>
          <a:p>
            <a:pPr lvl="1"/>
            <a:r>
              <a:rPr lang="en-US" b="1" i="1" dirty="0"/>
              <a:t>A time varying electric field induces a time varying magnetic field</a:t>
            </a:r>
          </a:p>
          <a:p>
            <a:pPr lvl="1"/>
            <a:r>
              <a:rPr lang="en-US" b="1" i="1" dirty="0"/>
              <a:t>A time varying magnetic field induces a time varying electric field</a:t>
            </a:r>
          </a:p>
          <a:p>
            <a:pPr lvl="1"/>
            <a:r>
              <a:rPr lang="en-US" b="1" i="1" dirty="0"/>
              <a:t>This interplay between induced electric and induced magnetic fields leads to propagating electromagnetic waves</a:t>
            </a:r>
          </a:p>
          <a:p>
            <a:r>
              <a:rPr lang="en-US" dirty="0"/>
              <a:t>Most antennas </a:t>
            </a:r>
            <a:r>
              <a:rPr lang="en-US" u="sng" dirty="0"/>
              <a:t>do not launch an EM wave</a:t>
            </a:r>
          </a:p>
          <a:p>
            <a:pPr lvl="1"/>
            <a:r>
              <a:rPr lang="en-US" dirty="0"/>
              <a:t>They generate either a time varying electric field or a time varying magnetic field</a:t>
            </a:r>
            <a:endParaRPr lang="en-US" dirty="0">
              <a:solidFill>
                <a:srgbClr val="000000"/>
              </a:solidFill>
              <a:latin typeface="&amp;quot"/>
            </a:endParaRPr>
          </a:p>
          <a:p>
            <a:pPr lvl="1"/>
            <a:endParaRPr lang="en-US" b="1" i="1" u="sng" dirty="0"/>
          </a:p>
        </p:txBody>
      </p:sp>
      <p:sp>
        <p:nvSpPr>
          <p:cNvPr id="4" name="Rectangle 3">
            <a:extLst>
              <a:ext uri="{FF2B5EF4-FFF2-40B4-BE49-F238E27FC236}">
                <a16:creationId xmlns:a16="http://schemas.microsoft.com/office/drawing/2014/main" id="{6D392312-97AE-4631-91F3-0FF50530C766}"/>
              </a:ext>
            </a:extLst>
          </p:cNvPr>
          <p:cNvSpPr/>
          <p:nvPr/>
        </p:nvSpPr>
        <p:spPr>
          <a:xfrm>
            <a:off x="1219200" y="1696278"/>
            <a:ext cx="10124661" cy="1537252"/>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4250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6FB412A-5362-44FA-92D5-025C83C2B0BB}"/>
              </a:ext>
            </a:extLst>
          </p:cNvPr>
          <p:cNvSpPr txBox="1">
            <a:spLocks/>
          </p:cNvSpPr>
          <p:nvPr/>
        </p:nvSpPr>
        <p:spPr>
          <a:xfrm>
            <a:off x="838200" y="365124"/>
            <a:ext cx="10515600" cy="56252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Spatial Fields (Distance From An Antenna)</a:t>
            </a:r>
          </a:p>
        </p:txBody>
      </p:sp>
      <p:sp>
        <p:nvSpPr>
          <p:cNvPr id="5" name="Content Placeholder 2">
            <a:extLst>
              <a:ext uri="{FF2B5EF4-FFF2-40B4-BE49-F238E27FC236}">
                <a16:creationId xmlns:a16="http://schemas.microsoft.com/office/drawing/2014/main" id="{396D5604-6842-44F2-9964-962029B55008}"/>
              </a:ext>
            </a:extLst>
          </p:cNvPr>
          <p:cNvSpPr txBox="1">
            <a:spLocks/>
          </p:cNvSpPr>
          <p:nvPr/>
        </p:nvSpPr>
        <p:spPr>
          <a:xfrm>
            <a:off x="838200" y="1097280"/>
            <a:ext cx="10515600" cy="51975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Pure EM waves only exist in the </a:t>
            </a:r>
            <a:r>
              <a:rPr lang="en-US" u="sng" dirty="0"/>
              <a:t>Far Field</a:t>
            </a:r>
          </a:p>
        </p:txBody>
      </p:sp>
      <p:pic>
        <p:nvPicPr>
          <p:cNvPr id="6" name="Picture 5" descr="https://www.mtiwe.com/_uploads/imagesgallery/antennafundamentals2.jpg">
            <a:extLst>
              <a:ext uri="{FF2B5EF4-FFF2-40B4-BE49-F238E27FC236}">
                <a16:creationId xmlns:a16="http://schemas.microsoft.com/office/drawing/2014/main" id="{4029D59D-4E4B-4124-8629-91D23B88CFC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10271" y="1971289"/>
            <a:ext cx="5943600" cy="3323590"/>
          </a:xfrm>
          <a:prstGeom prst="rect">
            <a:avLst/>
          </a:prstGeom>
          <a:noFill/>
          <a:ln>
            <a:noFill/>
          </a:ln>
        </p:spPr>
      </p:pic>
      <p:pic>
        <p:nvPicPr>
          <p:cNvPr id="7" name="Picture 6" descr="https://www.mtiwe.com/_uploads/imagesgallery/antennafundamentals1.jpg">
            <a:extLst>
              <a:ext uri="{FF2B5EF4-FFF2-40B4-BE49-F238E27FC236}">
                <a16:creationId xmlns:a16="http://schemas.microsoft.com/office/drawing/2014/main" id="{A88012F3-A945-4604-89DC-F413C9CDAC0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692347" y="1925810"/>
            <a:ext cx="4691270" cy="1840189"/>
          </a:xfrm>
          <a:prstGeom prst="rect">
            <a:avLst/>
          </a:prstGeom>
          <a:noFill/>
          <a:ln>
            <a:noFill/>
          </a:ln>
        </p:spPr>
      </p:pic>
      <p:sp>
        <p:nvSpPr>
          <p:cNvPr id="11" name="Rectangle 10">
            <a:extLst>
              <a:ext uri="{FF2B5EF4-FFF2-40B4-BE49-F238E27FC236}">
                <a16:creationId xmlns:a16="http://schemas.microsoft.com/office/drawing/2014/main" id="{8A0E58A7-5061-424B-BD16-112D117CF2D0}"/>
              </a:ext>
            </a:extLst>
          </p:cNvPr>
          <p:cNvSpPr/>
          <p:nvPr/>
        </p:nvSpPr>
        <p:spPr>
          <a:xfrm>
            <a:off x="2020855" y="4776695"/>
            <a:ext cx="3826412" cy="323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1470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2227-E0D6-4D11-BF14-A284E74D1E9D}"/>
              </a:ext>
            </a:extLst>
          </p:cNvPr>
          <p:cNvSpPr txBox="1">
            <a:spLocks/>
          </p:cNvSpPr>
          <p:nvPr/>
        </p:nvSpPr>
        <p:spPr>
          <a:xfrm>
            <a:off x="838200" y="365124"/>
            <a:ext cx="10515600" cy="56252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Spatial Fields (Distance From An Antenna)</a:t>
            </a:r>
          </a:p>
        </p:txBody>
      </p:sp>
      <p:sp>
        <p:nvSpPr>
          <p:cNvPr id="3" name="Content Placeholder 2">
            <a:extLst>
              <a:ext uri="{FF2B5EF4-FFF2-40B4-BE49-F238E27FC236}">
                <a16:creationId xmlns:a16="http://schemas.microsoft.com/office/drawing/2014/main" id="{5D2E8B6F-0C7D-4BC6-8638-70923BB16034}"/>
              </a:ext>
            </a:extLst>
          </p:cNvPr>
          <p:cNvSpPr txBox="1">
            <a:spLocks/>
          </p:cNvSpPr>
          <p:nvPr/>
        </p:nvSpPr>
        <p:spPr>
          <a:xfrm>
            <a:off x="838200" y="1097280"/>
            <a:ext cx="10515600" cy="51975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Pure EM waves only exist in the </a:t>
            </a:r>
            <a:r>
              <a:rPr lang="en-US" u="sng" dirty="0"/>
              <a:t>Far Field</a:t>
            </a:r>
          </a:p>
        </p:txBody>
      </p:sp>
      <p:pic>
        <p:nvPicPr>
          <p:cNvPr id="4" name="Picture 3" descr="https://www.mtiwe.com/_uploads/imagesgallery/antennafundamentals2.jpg">
            <a:extLst>
              <a:ext uri="{FF2B5EF4-FFF2-40B4-BE49-F238E27FC236}">
                <a16:creationId xmlns:a16="http://schemas.microsoft.com/office/drawing/2014/main" id="{ED10341B-22DA-41AA-BD94-A2C588F5808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10271" y="1971289"/>
            <a:ext cx="5943600" cy="3323590"/>
          </a:xfrm>
          <a:prstGeom prst="rect">
            <a:avLst/>
          </a:prstGeom>
          <a:noFill/>
          <a:ln>
            <a:noFill/>
          </a:ln>
        </p:spPr>
      </p:pic>
      <p:sp>
        <p:nvSpPr>
          <p:cNvPr id="5" name="Rectangle 4">
            <a:extLst>
              <a:ext uri="{FF2B5EF4-FFF2-40B4-BE49-F238E27FC236}">
                <a16:creationId xmlns:a16="http://schemas.microsoft.com/office/drawing/2014/main" id="{676C7925-BFF9-49A6-A0C0-4BD24970C15E}"/>
              </a:ext>
            </a:extLst>
          </p:cNvPr>
          <p:cNvSpPr/>
          <p:nvPr/>
        </p:nvSpPr>
        <p:spPr>
          <a:xfrm>
            <a:off x="2020855" y="4776695"/>
            <a:ext cx="3826412" cy="323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https://www.mtiwe.com/_uploads/imagesgallery/antennafundamentals1.jpg">
            <a:extLst>
              <a:ext uri="{FF2B5EF4-FFF2-40B4-BE49-F238E27FC236}">
                <a16:creationId xmlns:a16="http://schemas.microsoft.com/office/drawing/2014/main" id="{38A72781-7C2D-4BEF-92D5-864B3B6C234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692347" y="1925810"/>
            <a:ext cx="4691270" cy="1840189"/>
          </a:xfrm>
          <a:prstGeom prst="rect">
            <a:avLst/>
          </a:prstGeom>
          <a:noFill/>
          <a:ln>
            <a:noFill/>
          </a:ln>
        </p:spPr>
      </p:pic>
      <p:cxnSp>
        <p:nvCxnSpPr>
          <p:cNvPr id="7" name="Straight Connector 6">
            <a:extLst>
              <a:ext uri="{FF2B5EF4-FFF2-40B4-BE49-F238E27FC236}">
                <a16:creationId xmlns:a16="http://schemas.microsoft.com/office/drawing/2014/main" id="{93D49A77-4471-4E65-8963-B93B64DB2F3E}"/>
              </a:ext>
            </a:extLst>
          </p:cNvPr>
          <p:cNvCxnSpPr>
            <a:cxnSpLocks/>
          </p:cNvCxnSpPr>
          <p:nvPr/>
        </p:nvCxnSpPr>
        <p:spPr>
          <a:xfrm>
            <a:off x="3446381" y="3187046"/>
            <a:ext cx="0" cy="174439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Table 7">
            <a:extLst>
              <a:ext uri="{FF2B5EF4-FFF2-40B4-BE49-F238E27FC236}">
                <a16:creationId xmlns:a16="http://schemas.microsoft.com/office/drawing/2014/main" id="{FF16AB04-C511-4B63-B087-89C7823C5F06}"/>
              </a:ext>
            </a:extLst>
          </p:cNvPr>
          <p:cNvGraphicFramePr>
            <a:graphicFrameLocks noGrp="1"/>
          </p:cNvGraphicFramePr>
          <p:nvPr>
            <p:extLst>
              <p:ext uri="{D42A27DB-BD31-4B8C-83A1-F6EECF244321}">
                <p14:modId xmlns:p14="http://schemas.microsoft.com/office/powerpoint/2010/main" val="766520210"/>
              </p:ext>
            </p:extLst>
          </p:nvPr>
        </p:nvGraphicFramePr>
        <p:xfrm>
          <a:off x="2152153" y="4776611"/>
          <a:ext cx="1950720" cy="1125855"/>
        </p:xfrm>
        <a:graphic>
          <a:graphicData uri="http://schemas.openxmlformats.org/drawingml/2006/table">
            <a:tbl>
              <a:tblPr>
                <a:tableStyleId>{5C22544A-7EE6-4342-B048-85BDC9FD1C3A}</a:tableStyleId>
              </a:tblPr>
              <a:tblGrid>
                <a:gridCol w="650240">
                  <a:extLst>
                    <a:ext uri="{9D8B030D-6E8A-4147-A177-3AD203B41FA5}">
                      <a16:colId xmlns:a16="http://schemas.microsoft.com/office/drawing/2014/main" val="2581684643"/>
                    </a:ext>
                  </a:extLst>
                </a:gridCol>
                <a:gridCol w="1300480">
                  <a:extLst>
                    <a:ext uri="{9D8B030D-6E8A-4147-A177-3AD203B41FA5}">
                      <a16:colId xmlns:a16="http://schemas.microsoft.com/office/drawing/2014/main" val="973265980"/>
                    </a:ext>
                  </a:extLst>
                </a:gridCol>
              </a:tblGrid>
              <a:tr h="266700">
                <a:tc>
                  <a:txBody>
                    <a:bodyPr/>
                    <a:lstStyle/>
                    <a:p>
                      <a:pPr algn="ctr" fontAlgn="b"/>
                      <a:r>
                        <a:rPr lang="en-US" sz="2400" b="1" u="none" strike="noStrike">
                          <a:effectLst/>
                        </a:rPr>
                        <a:t>MHz</a:t>
                      </a:r>
                      <a:endParaRPr lang="en-US" sz="2400" b="1"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ctr" fontAlgn="b"/>
                      <a:endParaRPr lang="en-US" sz="2400" b="1"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114144994"/>
                  </a:ext>
                </a:extLst>
              </a:tr>
              <a:tr h="266700">
                <a:tc>
                  <a:txBody>
                    <a:bodyPr/>
                    <a:lstStyle/>
                    <a:p>
                      <a:pPr algn="ctr" fontAlgn="b"/>
                      <a:r>
                        <a:rPr lang="en-US" sz="2400" b="1" u="none" strike="noStrike">
                          <a:effectLst/>
                        </a:rPr>
                        <a:t>3.5</a:t>
                      </a:r>
                      <a:endParaRPr lang="en-US" sz="2400" b="1"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2400" b="1" u="none" strike="noStrike" dirty="0">
                          <a:effectLst/>
                        </a:rPr>
                        <a:t>175 ft</a:t>
                      </a:r>
                      <a:endParaRPr lang="en-US" sz="2400" b="1"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862153337"/>
                  </a:ext>
                </a:extLst>
              </a:tr>
              <a:tr h="266700">
                <a:tc>
                  <a:txBody>
                    <a:bodyPr/>
                    <a:lstStyle/>
                    <a:p>
                      <a:pPr algn="ctr" fontAlgn="b"/>
                      <a:r>
                        <a:rPr lang="en-US" sz="2400" b="1" u="none" strike="noStrike">
                          <a:effectLst/>
                        </a:rPr>
                        <a:t>144</a:t>
                      </a:r>
                      <a:endParaRPr lang="en-US" sz="2400" b="1"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2400" b="1" u="none" strike="noStrike" dirty="0">
                          <a:effectLst/>
                        </a:rPr>
                        <a:t> 4.3 ft</a:t>
                      </a:r>
                      <a:endParaRPr lang="en-US" sz="2400" b="1"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352207508"/>
                  </a:ext>
                </a:extLst>
              </a:tr>
            </a:tbl>
          </a:graphicData>
        </a:graphic>
      </p:graphicFrame>
      <p:cxnSp>
        <p:nvCxnSpPr>
          <p:cNvPr id="9" name="Straight Connector 8">
            <a:extLst>
              <a:ext uri="{FF2B5EF4-FFF2-40B4-BE49-F238E27FC236}">
                <a16:creationId xmlns:a16="http://schemas.microsoft.com/office/drawing/2014/main" id="{0563FDB5-B6D6-4449-B03A-705255268A6B}"/>
              </a:ext>
            </a:extLst>
          </p:cNvPr>
          <p:cNvCxnSpPr>
            <a:cxnSpLocks/>
          </p:cNvCxnSpPr>
          <p:nvPr/>
        </p:nvCxnSpPr>
        <p:spPr>
          <a:xfrm>
            <a:off x="4583520" y="3170633"/>
            <a:ext cx="0" cy="174439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0" name="Table 9">
            <a:extLst>
              <a:ext uri="{FF2B5EF4-FFF2-40B4-BE49-F238E27FC236}">
                <a16:creationId xmlns:a16="http://schemas.microsoft.com/office/drawing/2014/main" id="{CCB8A1A0-C59A-41E4-BE0A-1E5DBF0E1DB0}"/>
              </a:ext>
            </a:extLst>
          </p:cNvPr>
          <p:cNvGraphicFramePr>
            <a:graphicFrameLocks noGrp="1"/>
          </p:cNvGraphicFramePr>
          <p:nvPr>
            <p:extLst>
              <p:ext uri="{D42A27DB-BD31-4B8C-83A1-F6EECF244321}">
                <p14:modId xmlns:p14="http://schemas.microsoft.com/office/powerpoint/2010/main" val="3894322555"/>
              </p:ext>
            </p:extLst>
          </p:nvPr>
        </p:nvGraphicFramePr>
        <p:xfrm>
          <a:off x="4184935" y="5149111"/>
          <a:ext cx="914400" cy="750570"/>
        </p:xfrm>
        <a:graphic>
          <a:graphicData uri="http://schemas.openxmlformats.org/drawingml/2006/table">
            <a:tbl>
              <a:tblPr>
                <a:tableStyleId>{5C22544A-7EE6-4342-B048-85BDC9FD1C3A}</a:tableStyleId>
              </a:tblPr>
              <a:tblGrid>
                <a:gridCol w="914400">
                  <a:extLst>
                    <a:ext uri="{9D8B030D-6E8A-4147-A177-3AD203B41FA5}">
                      <a16:colId xmlns:a16="http://schemas.microsoft.com/office/drawing/2014/main" val="1874204602"/>
                    </a:ext>
                  </a:extLst>
                </a:gridCol>
              </a:tblGrid>
              <a:tr h="266700">
                <a:tc>
                  <a:txBody>
                    <a:bodyPr/>
                    <a:lstStyle/>
                    <a:p>
                      <a:pPr algn="ctr" fontAlgn="b"/>
                      <a:r>
                        <a:rPr lang="en-US" sz="2400" b="1" u="none" strike="noStrike" dirty="0">
                          <a:effectLst/>
                        </a:rPr>
                        <a:t>564 ft</a:t>
                      </a:r>
                      <a:endParaRPr lang="en-US" sz="2400" b="1"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232230544"/>
                  </a:ext>
                </a:extLst>
              </a:tr>
              <a:tr h="266700">
                <a:tc>
                  <a:txBody>
                    <a:bodyPr/>
                    <a:lstStyle/>
                    <a:p>
                      <a:pPr algn="ctr" fontAlgn="b"/>
                      <a:r>
                        <a:rPr lang="en-US" sz="2400" b="1" u="none" strike="noStrike" dirty="0">
                          <a:effectLst/>
                        </a:rPr>
                        <a:t> 14 ft</a:t>
                      </a:r>
                      <a:endParaRPr lang="en-US" sz="2400" b="1"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241270506"/>
                  </a:ext>
                </a:extLst>
              </a:tr>
            </a:tbl>
          </a:graphicData>
        </a:graphic>
      </p:graphicFrame>
    </p:spTree>
    <p:extLst>
      <p:ext uri="{BB962C8B-B14F-4D97-AF65-F5344CB8AC3E}">
        <p14:creationId xmlns:p14="http://schemas.microsoft.com/office/powerpoint/2010/main" val="22903824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2313</TotalTime>
  <Words>679</Words>
  <Application>Microsoft Office PowerPoint</Application>
  <PresentationFormat>Widescreen</PresentationFormat>
  <Paragraphs>123</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&amp;quot</vt:lpstr>
      <vt:lpstr>Arial</vt:lpstr>
      <vt:lpstr>Bookman Old Style</vt:lpstr>
      <vt:lpstr>Calibri</vt:lpstr>
      <vt:lpstr>Calibri Light</vt:lpstr>
      <vt:lpstr>Office Theme</vt:lpstr>
      <vt:lpstr>How does an antenna that only generates a magnetic field, generate an electromagnetic (EM) wave?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EM Wave From A Magnetic Field Generator</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Antennas 101</dc:title>
  <dc:creator>William Leonard</dc:creator>
  <cp:lastModifiedBy>William Leonard</cp:lastModifiedBy>
  <cp:revision>94</cp:revision>
  <dcterms:created xsi:type="dcterms:W3CDTF">2019-02-22T20:31:52Z</dcterms:created>
  <dcterms:modified xsi:type="dcterms:W3CDTF">2019-03-02T03:00:15Z</dcterms:modified>
</cp:coreProperties>
</file>